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jLYlC/fXXki5aqJ46Xo77vyr7u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customschemas.google.com/relationships/presentationmetadata" Target="meta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12" name="Google Shape;3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335" name="Google Shape;3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
        <p:nvSpPr>
          <p:cNvPr id="234" name="Google Shape;2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FF0000"/>
              </a:solidFill>
            </a:endParaRPr>
          </a:p>
        </p:txBody>
      </p:sp>
      <p:sp>
        <p:nvSpPr>
          <p:cNvPr id="255" name="Google Shape;2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279" name="Google Shape;2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3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3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p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3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5" name="Google Shape;95;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3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3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1" name="Google Shape;101;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sp>
        <p:nvSpPr>
          <p:cNvPr id="105" name="Google Shape;105;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3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3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1" name="Shape 111"/>
        <p:cNvGrpSpPr/>
        <p:nvPr/>
      </p:nvGrpSpPr>
      <p:grpSpPr>
        <a:xfrm>
          <a:off x="0" y="0"/>
          <a:ext cx="0" cy="0"/>
          <a:chOff x="0" y="0"/>
          <a:chExt cx="0" cy="0"/>
        </a:xfrm>
      </p:grpSpPr>
      <p:sp>
        <p:nvSpPr>
          <p:cNvPr id="112" name="Google Shape;112;p3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4" name="Google Shape;114;p3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3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6" name="Google Shape;116;p3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4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4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32" name="Google Shape;132;p4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2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43"/>
          <p:cNvSpPr/>
          <p:nvPr>
            <p:ph idx="2" type="pic"/>
          </p:nvPr>
        </p:nvSpPr>
        <p:spPr>
          <a:xfrm>
            <a:off x="3887391" y="740569"/>
            <a:ext cx="4629150" cy="3655219"/>
          </a:xfrm>
          <a:prstGeom prst="rect">
            <a:avLst/>
          </a:prstGeom>
          <a:noFill/>
          <a:ln>
            <a:noFill/>
          </a:ln>
        </p:spPr>
      </p:sp>
      <p:sp>
        <p:nvSpPr>
          <p:cNvPr id="139" name="Google Shape;139;p4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40" name="Google Shape;140;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4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4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4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9" name="Google Shape;16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3" name="Google Shape;173;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4" name="Google Shape;17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1" name="Google Shape;18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0" name="Google Shape;19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5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93" name="Google Shape;19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97" name="Google Shape;19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2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2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2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2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2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3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3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33"/>
          <p:cNvSpPr/>
          <p:nvPr>
            <p:ph idx="2" type="pic"/>
          </p:nvPr>
        </p:nvSpPr>
        <p:spPr>
          <a:xfrm>
            <a:off x="3887391" y="740569"/>
            <a:ext cx="4629150" cy="3655219"/>
          </a:xfrm>
          <a:prstGeom prst="rect">
            <a:avLst/>
          </a:prstGeom>
          <a:noFill/>
          <a:ln>
            <a:noFill/>
          </a:ln>
        </p:spPr>
      </p:sp>
      <p:sp>
        <p:nvSpPr>
          <p:cNvPr id="64" name="Google Shape;64;p3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4" name="Google Shape;84;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5" name="Google Shape;85;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1.png"/><Relationship Id="rId6" Type="http://schemas.openxmlformats.org/officeDocument/2006/relationships/image" Target="../media/image31.png"/><Relationship Id="rId7"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5.jp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5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47.gif"/><Relationship Id="rId5" Type="http://schemas.openxmlformats.org/officeDocument/2006/relationships/image" Target="../media/image1.png"/><Relationship Id="rId6"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hyperlink" Target="https://www.tcmb.goconnect/TR/TCMB+TR/Main+Menu/Istatistikler/Enflasyon+Verileri/Tuketici+Fiyatlariv.tr/wps/wcm/" TargetMode="External"/><Relationship Id="rId8" Type="http://schemas.openxmlformats.org/officeDocument/2006/relationships/hyperlink" Target="https://www.tcmb.gov.tr/wps/wcm/connect/tr/tcmb+tr/main+menu/istatistikler/doviz+kurlari/reel+efektif+doviz+kuru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pic>
        <p:nvPicPr>
          <p:cNvPr id="204" name="Google Shape;204;p1"/>
          <p:cNvPicPr preferRelativeResize="0"/>
          <p:nvPr/>
        </p:nvPicPr>
        <p:blipFill rotWithShape="1">
          <a:blip r:embed="rId3">
            <a:alphaModFix/>
          </a:blip>
          <a:srcRect b="0" l="0" r="0" t="0"/>
          <a:stretch/>
        </p:blipFill>
        <p:spPr>
          <a:xfrm rot="10800000">
            <a:off x="-10500" y="-10024"/>
            <a:ext cx="9245200" cy="5175650"/>
          </a:xfrm>
          <a:prstGeom prst="rect">
            <a:avLst/>
          </a:prstGeom>
          <a:noFill/>
          <a:ln>
            <a:noFill/>
          </a:ln>
        </p:spPr>
      </p:pic>
      <p:sp>
        <p:nvSpPr>
          <p:cNvPr id="205" name="Google Shape;205;p1"/>
          <p:cNvSpPr txBox="1"/>
          <p:nvPr>
            <p:ph type="ctrTitle"/>
          </p:nvPr>
        </p:nvSpPr>
        <p:spPr>
          <a:xfrm>
            <a:off x="459485" y="809244"/>
            <a:ext cx="6021600" cy="1152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500"/>
              <a:buFont typeface="Calibri"/>
              <a:buNone/>
            </a:pPr>
            <a:r>
              <a:rPr b="1" lang="tr" sz="2500"/>
              <a:t>110th VitrA Data Science Bootcamp </a:t>
            </a:r>
            <a:br>
              <a:rPr b="1" lang="tr" sz="2500"/>
            </a:br>
            <a:r>
              <a:rPr b="1" lang="tr" sz="2500"/>
              <a:t> Pharma Sales Prediction Project </a:t>
            </a:r>
            <a:endParaRPr sz="1100"/>
          </a:p>
        </p:txBody>
      </p:sp>
      <p:sp>
        <p:nvSpPr>
          <p:cNvPr id="206" name="Google Shape;206;p1"/>
          <p:cNvSpPr/>
          <p:nvPr/>
        </p:nvSpPr>
        <p:spPr>
          <a:xfrm rot="5400000">
            <a:off x="639824" y="272500"/>
            <a:ext cx="54900" cy="411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07" name="Google Shape;207;p1"/>
          <p:cNvSpPr/>
          <p:nvPr/>
        </p:nvSpPr>
        <p:spPr>
          <a:xfrm flipH="1" rot="10800000">
            <a:off x="463874" y="2185709"/>
            <a:ext cx="5762100" cy="13200"/>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08" name="Google Shape;208;p1"/>
          <p:cNvPicPr preferRelativeResize="0"/>
          <p:nvPr/>
        </p:nvPicPr>
        <p:blipFill rotWithShape="1">
          <a:blip r:embed="rId4">
            <a:alphaModFix/>
          </a:blip>
          <a:srcRect b="0" l="0" r="0" t="0"/>
          <a:stretch/>
        </p:blipFill>
        <p:spPr>
          <a:xfrm>
            <a:off x="7243015" y="248483"/>
            <a:ext cx="1736312" cy="2125980"/>
          </a:xfrm>
          <a:prstGeom prst="rect">
            <a:avLst/>
          </a:prstGeom>
          <a:noFill/>
          <a:ln>
            <a:noFill/>
          </a:ln>
        </p:spPr>
      </p:pic>
      <p:sp>
        <p:nvSpPr>
          <p:cNvPr id="209" name="Google Shape;209;p1"/>
          <p:cNvSpPr txBox="1"/>
          <p:nvPr>
            <p:ph idx="1" type="subTitle"/>
          </p:nvPr>
        </p:nvSpPr>
        <p:spPr>
          <a:xfrm>
            <a:off x="2178299" y="2455625"/>
            <a:ext cx="3147600" cy="21192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SzPts val="1800"/>
              <a:buNone/>
            </a:pPr>
            <a:r>
              <a:rPr b="1" lang="tr" sz="2000"/>
              <a:t>Project Group Members:</a:t>
            </a:r>
            <a:endParaRPr b="1" sz="2000"/>
          </a:p>
          <a:p>
            <a:pPr indent="0" lvl="0" marL="0" rtl="0" algn="l">
              <a:lnSpc>
                <a:spcPct val="90000"/>
              </a:lnSpc>
              <a:spcBef>
                <a:spcPts val="0"/>
              </a:spcBef>
              <a:spcAft>
                <a:spcPts val="0"/>
              </a:spcAft>
              <a:buSzPts val="1800"/>
              <a:buNone/>
            </a:pPr>
            <a:r>
              <a:t/>
            </a:r>
            <a:endParaRPr b="1" sz="1700"/>
          </a:p>
          <a:p>
            <a:pPr indent="-107950" lvl="0" marL="0" rtl="0" algn="l">
              <a:lnSpc>
                <a:spcPct val="90000"/>
              </a:lnSpc>
              <a:spcBef>
                <a:spcPts val="800"/>
              </a:spcBef>
              <a:spcAft>
                <a:spcPts val="0"/>
              </a:spcAft>
              <a:buClr>
                <a:schemeClr val="dk1"/>
              </a:buClr>
              <a:buSzPts val="1700"/>
              <a:buChar char="➢"/>
            </a:pPr>
            <a:r>
              <a:rPr b="1" lang="tr" sz="1700"/>
              <a:t>Erkan Çetinyamaç</a:t>
            </a:r>
            <a:endParaRPr b="1" sz="1100"/>
          </a:p>
          <a:p>
            <a:pPr indent="-107950" lvl="0" marL="0" rtl="0" algn="l">
              <a:lnSpc>
                <a:spcPct val="90000"/>
              </a:lnSpc>
              <a:spcBef>
                <a:spcPts val="800"/>
              </a:spcBef>
              <a:spcAft>
                <a:spcPts val="0"/>
              </a:spcAft>
              <a:buClr>
                <a:schemeClr val="dk1"/>
              </a:buClr>
              <a:buSzPts val="1700"/>
              <a:buChar char="➢"/>
            </a:pPr>
            <a:r>
              <a:rPr b="1" lang="tr" sz="1700"/>
              <a:t>Yağmur Uzun</a:t>
            </a:r>
            <a:endParaRPr b="1" sz="1700"/>
          </a:p>
          <a:p>
            <a:pPr indent="-107950" lvl="0" marL="0" rtl="0" algn="l">
              <a:lnSpc>
                <a:spcPct val="90000"/>
              </a:lnSpc>
              <a:spcBef>
                <a:spcPts val="800"/>
              </a:spcBef>
              <a:spcAft>
                <a:spcPts val="0"/>
              </a:spcAft>
              <a:buClr>
                <a:schemeClr val="dk1"/>
              </a:buClr>
              <a:buSzPts val="1700"/>
              <a:buChar char="➢"/>
            </a:pPr>
            <a:r>
              <a:rPr b="1" lang="tr" sz="1700"/>
              <a:t>Arda Can Baysar</a:t>
            </a:r>
            <a:endParaRPr b="1" sz="1700"/>
          </a:p>
          <a:p>
            <a:pPr indent="-107950" lvl="0" marL="0" rtl="0" algn="l">
              <a:lnSpc>
                <a:spcPct val="90000"/>
              </a:lnSpc>
              <a:spcBef>
                <a:spcPts val="800"/>
              </a:spcBef>
              <a:spcAft>
                <a:spcPts val="0"/>
              </a:spcAft>
              <a:buClr>
                <a:schemeClr val="dk1"/>
              </a:buClr>
              <a:buSzPts val="1700"/>
              <a:buChar char="➢"/>
            </a:pPr>
            <a:r>
              <a:rPr b="1" lang="tr" sz="1700"/>
              <a:t>Eren Kaya</a:t>
            </a:r>
            <a:endParaRPr b="1" sz="1100"/>
          </a:p>
          <a:p>
            <a:pPr indent="-107950" lvl="0" marL="0" rtl="0" algn="l">
              <a:lnSpc>
                <a:spcPct val="90000"/>
              </a:lnSpc>
              <a:spcBef>
                <a:spcPts val="800"/>
              </a:spcBef>
              <a:spcAft>
                <a:spcPts val="0"/>
              </a:spcAft>
              <a:buClr>
                <a:schemeClr val="dk1"/>
              </a:buClr>
              <a:buSzPts val="1700"/>
              <a:buChar char="➢"/>
            </a:pPr>
            <a:r>
              <a:rPr b="1" lang="tr" sz="1700"/>
              <a:t>Melike Demirdağ</a:t>
            </a:r>
            <a:endParaRPr b="1" sz="1700"/>
          </a:p>
        </p:txBody>
      </p:sp>
      <p:pic>
        <p:nvPicPr>
          <p:cNvPr id="210" name="Google Shape;210;p1"/>
          <p:cNvPicPr preferRelativeResize="0"/>
          <p:nvPr/>
        </p:nvPicPr>
        <p:blipFill rotWithShape="1">
          <a:blip r:embed="rId5">
            <a:alphaModFix/>
          </a:blip>
          <a:srcRect b="31940" l="0" r="0" t="0"/>
          <a:stretch/>
        </p:blipFill>
        <p:spPr>
          <a:xfrm>
            <a:off x="7124375" y="2355474"/>
            <a:ext cx="2125975" cy="144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0"/>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315" name="Google Shape;315;p10"/>
          <p:cNvSpPr txBox="1"/>
          <p:nvPr>
            <p:ph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tr" sz="1500"/>
              <a:t>Graph - Product Sale Quantities vs Season</a:t>
            </a:r>
            <a:endParaRPr b="1" sz="1500"/>
          </a:p>
        </p:txBody>
      </p:sp>
      <p:pic>
        <p:nvPicPr>
          <p:cNvPr id="316" name="Google Shape;316;p10"/>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sp>
        <p:nvSpPr>
          <p:cNvPr id="317" name="Google Shape;317;p10"/>
          <p:cNvSpPr txBox="1"/>
          <p:nvPr/>
        </p:nvSpPr>
        <p:spPr>
          <a:xfrm>
            <a:off x="2943547" y="4669780"/>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11 –  Sale Quantities  vs Season  Bar Plot</a:t>
            </a:r>
            <a:endParaRPr b="1" i="0" sz="1100" u="none" cap="none" strike="noStrike">
              <a:solidFill>
                <a:schemeClr val="dk1"/>
              </a:solidFill>
              <a:latin typeface="Calibri"/>
              <a:ea typeface="Calibri"/>
              <a:cs typeface="Calibri"/>
              <a:sym typeface="Calibri"/>
            </a:endParaRPr>
          </a:p>
        </p:txBody>
      </p:sp>
      <p:sp>
        <p:nvSpPr>
          <p:cNvPr id="318" name="Google Shape;318;p10"/>
          <p:cNvSpPr/>
          <p:nvPr/>
        </p:nvSpPr>
        <p:spPr>
          <a:xfrm flipH="1" rot="10800000">
            <a:off x="1580862" y="910163"/>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19" name="Google Shape;319;p10"/>
          <p:cNvPicPr preferRelativeResize="0"/>
          <p:nvPr/>
        </p:nvPicPr>
        <p:blipFill rotWithShape="1">
          <a:blip r:embed="rId5">
            <a:alphaModFix/>
          </a:blip>
          <a:srcRect b="0" l="0" r="0" t="0"/>
          <a:stretch/>
        </p:blipFill>
        <p:spPr>
          <a:xfrm>
            <a:off x="1871925" y="1191850"/>
            <a:ext cx="5563249" cy="329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11"/>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11"/>
          <p:cNvSpPr/>
          <p:nvPr/>
        </p:nvSpPr>
        <p:spPr>
          <a:xfrm>
            <a:off x="0" y="0"/>
            <a:ext cx="1510167" cy="5143500"/>
          </a:xfrm>
          <a:prstGeom prst="rect">
            <a:avLst/>
          </a:prstGeom>
          <a:gradFill>
            <a:gsLst>
              <a:gs pos="0">
                <a:srgbClr val="1077D2"/>
              </a:gs>
              <a:gs pos="100000">
                <a:srgbClr val="09315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Provide you my skills with pandas library by Gedhusek | Fiverr" id="326" name="Google Shape;326;p11"/>
          <p:cNvPicPr preferRelativeResize="0"/>
          <p:nvPr/>
        </p:nvPicPr>
        <p:blipFill rotWithShape="1">
          <a:blip r:embed="rId3">
            <a:alphaModFix/>
          </a:blip>
          <a:srcRect b="0" l="0" r="0" t="0"/>
          <a:stretch/>
        </p:blipFill>
        <p:spPr>
          <a:xfrm>
            <a:off x="2696725" y="-4925"/>
            <a:ext cx="6167697" cy="3402001"/>
          </a:xfrm>
          <a:prstGeom prst="rect">
            <a:avLst/>
          </a:prstGeom>
          <a:noFill/>
          <a:ln>
            <a:noFill/>
          </a:ln>
        </p:spPr>
      </p:pic>
      <p:pic>
        <p:nvPicPr>
          <p:cNvPr descr="Scikit-learn - Quantum: Machine Learning &amp;amp; Analytics" id="327" name="Google Shape;327;p11"/>
          <p:cNvPicPr preferRelativeResize="0"/>
          <p:nvPr/>
        </p:nvPicPr>
        <p:blipFill rotWithShape="1">
          <a:blip r:embed="rId4">
            <a:alphaModFix/>
          </a:blip>
          <a:srcRect b="0" l="0" r="0" t="0"/>
          <a:stretch/>
        </p:blipFill>
        <p:spPr>
          <a:xfrm>
            <a:off x="2393933" y="3127271"/>
            <a:ext cx="2895871" cy="1052325"/>
          </a:xfrm>
          <a:prstGeom prst="rect">
            <a:avLst/>
          </a:prstGeom>
          <a:noFill/>
          <a:ln>
            <a:noFill/>
          </a:ln>
        </p:spPr>
      </p:pic>
      <p:pic>
        <p:nvPicPr>
          <p:cNvPr id="328" name="Google Shape;328;p11"/>
          <p:cNvPicPr preferRelativeResize="0"/>
          <p:nvPr/>
        </p:nvPicPr>
        <p:blipFill rotWithShape="1">
          <a:blip r:embed="rId5">
            <a:alphaModFix/>
          </a:blip>
          <a:srcRect b="0" l="0" r="0" t="0"/>
          <a:stretch/>
        </p:blipFill>
        <p:spPr>
          <a:xfrm>
            <a:off x="5445621" y="3024448"/>
            <a:ext cx="1748953" cy="545944"/>
          </a:xfrm>
          <a:prstGeom prst="rect">
            <a:avLst/>
          </a:prstGeom>
          <a:noFill/>
          <a:ln>
            <a:noFill/>
          </a:ln>
        </p:spPr>
      </p:pic>
      <p:pic>
        <p:nvPicPr>
          <p:cNvPr id="329" name="Google Shape;329;p11"/>
          <p:cNvPicPr preferRelativeResize="0"/>
          <p:nvPr/>
        </p:nvPicPr>
        <p:blipFill rotWithShape="1">
          <a:blip r:embed="rId6">
            <a:alphaModFix/>
          </a:blip>
          <a:srcRect b="0" l="0" r="0" t="0"/>
          <a:stretch/>
        </p:blipFill>
        <p:spPr>
          <a:xfrm>
            <a:off x="4201230" y="4260993"/>
            <a:ext cx="2031582" cy="749217"/>
          </a:xfrm>
          <a:prstGeom prst="rect">
            <a:avLst/>
          </a:prstGeom>
          <a:noFill/>
          <a:ln>
            <a:noFill/>
          </a:ln>
        </p:spPr>
      </p:pic>
      <p:pic>
        <p:nvPicPr>
          <p:cNvPr id="330" name="Google Shape;330;p11"/>
          <p:cNvPicPr preferRelativeResize="0"/>
          <p:nvPr/>
        </p:nvPicPr>
        <p:blipFill rotWithShape="1">
          <a:blip r:embed="rId7">
            <a:alphaModFix/>
          </a:blip>
          <a:srcRect b="0" l="0" r="0" t="0"/>
          <a:stretch/>
        </p:blipFill>
        <p:spPr>
          <a:xfrm>
            <a:off x="6342582" y="3643581"/>
            <a:ext cx="2226043" cy="803782"/>
          </a:xfrm>
          <a:prstGeom prst="rect">
            <a:avLst/>
          </a:prstGeom>
          <a:noFill/>
          <a:ln>
            <a:noFill/>
          </a:ln>
        </p:spPr>
      </p:pic>
      <p:pic>
        <p:nvPicPr>
          <p:cNvPr id="331" name="Google Shape;331;p11"/>
          <p:cNvPicPr preferRelativeResize="0"/>
          <p:nvPr/>
        </p:nvPicPr>
        <p:blipFill rotWithShape="1">
          <a:blip r:embed="rId8">
            <a:alphaModFix/>
          </a:blip>
          <a:srcRect b="0" l="0" r="0" t="0"/>
          <a:stretch/>
        </p:blipFill>
        <p:spPr>
          <a:xfrm>
            <a:off x="7602658" y="4792663"/>
            <a:ext cx="1468438" cy="254000"/>
          </a:xfrm>
          <a:prstGeom prst="rect">
            <a:avLst/>
          </a:prstGeom>
          <a:noFill/>
          <a:ln>
            <a:noFill/>
          </a:ln>
        </p:spPr>
      </p:pic>
      <p:sp>
        <p:nvSpPr>
          <p:cNvPr id="332" name="Google Shape;332;p11"/>
          <p:cNvSpPr/>
          <p:nvPr>
            <p:ph type="title"/>
          </p:nvPr>
        </p:nvSpPr>
        <p:spPr>
          <a:xfrm>
            <a:off x="480060" y="1555772"/>
            <a:ext cx="2064265" cy="2031956"/>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lang="tr" sz="2000">
                <a:solidFill>
                  <a:srgbClr val="FFFFFF"/>
                </a:solidFill>
                <a:latin typeface="Arial"/>
                <a:ea typeface="Arial"/>
                <a:cs typeface="Arial"/>
                <a:sym typeface="Arial"/>
              </a:rPr>
              <a:t>Libraries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12"/>
          <p:cNvSpPr/>
          <p:nvPr/>
        </p:nvSpPr>
        <p:spPr>
          <a:xfrm flipH="1">
            <a:off x="0" y="-1"/>
            <a:ext cx="9143998" cy="1193056"/>
          </a:xfrm>
          <a:prstGeom prst="rect">
            <a:avLst/>
          </a:prstGeom>
          <a:gradFill>
            <a:gsLst>
              <a:gs pos="0">
                <a:srgbClr val="000000"/>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8" name="Google Shape;338;p12"/>
          <p:cNvSpPr/>
          <p:nvPr/>
        </p:nvSpPr>
        <p:spPr>
          <a:xfrm flipH="1" rot="10800000">
            <a:off x="-2" y="0"/>
            <a:ext cx="6086479" cy="1193056"/>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9" name="Google Shape;339;p12"/>
          <p:cNvSpPr/>
          <p:nvPr/>
        </p:nvSpPr>
        <p:spPr>
          <a:xfrm flipH="1">
            <a:off x="6086474" y="-1"/>
            <a:ext cx="3057524" cy="1193056"/>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40" name="Google Shape;340;p12"/>
          <p:cNvSpPr txBox="1"/>
          <p:nvPr>
            <p:ph type="title"/>
          </p:nvPr>
        </p:nvSpPr>
        <p:spPr>
          <a:xfrm>
            <a:off x="229725" y="220900"/>
            <a:ext cx="58566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Pre-Processing</a:t>
            </a:r>
            <a:endParaRPr sz="3000">
              <a:solidFill>
                <a:schemeClr val="lt1"/>
              </a:solidFill>
            </a:endParaRPr>
          </a:p>
        </p:txBody>
      </p:sp>
      <p:sp>
        <p:nvSpPr>
          <p:cNvPr id="341" name="Google Shape;341;p12"/>
          <p:cNvSpPr txBox="1"/>
          <p:nvPr>
            <p:ph idx="1" type="body"/>
          </p:nvPr>
        </p:nvSpPr>
        <p:spPr>
          <a:xfrm>
            <a:off x="431515" y="1325367"/>
            <a:ext cx="7890208" cy="732033"/>
          </a:xfrm>
          <a:prstGeom prst="rect">
            <a:avLst/>
          </a:prstGeom>
          <a:noFill/>
          <a:ln>
            <a:noFill/>
          </a:ln>
        </p:spPr>
        <p:txBody>
          <a:bodyPr anchorCtr="0" anchor="ctr" bIns="34275" lIns="68575" spcFirstLastPara="1" rIns="68575" wrap="square" tIns="34275">
            <a:normAutofit/>
          </a:bodyPr>
          <a:lstStyle/>
          <a:p>
            <a:pPr indent="0" lvl="0" marL="0" rtl="0" algn="just">
              <a:lnSpc>
                <a:spcPct val="90000"/>
              </a:lnSpc>
              <a:spcBef>
                <a:spcPts val="0"/>
              </a:spcBef>
              <a:spcAft>
                <a:spcPts val="0"/>
              </a:spcAft>
              <a:buClr>
                <a:schemeClr val="dk1"/>
              </a:buClr>
              <a:buSzPts val="1500"/>
              <a:buNone/>
            </a:pPr>
            <a:r>
              <a:rPr lang="tr" sz="1400"/>
              <a:t>Target feature 'Quantity' is highly skewed and has many outliers in it. Also since minus values of quantity feature that represents refund information therefore we should deal with them before building ML models by log10 transforming the target and IQR Method for outlier elimination.</a:t>
            </a:r>
            <a:endParaRPr sz="1400"/>
          </a:p>
        </p:txBody>
      </p:sp>
      <p:pic>
        <p:nvPicPr>
          <p:cNvPr id="342" name="Google Shape;342;p12"/>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pic>
        <p:nvPicPr>
          <p:cNvPr id="343" name="Google Shape;343;p12"/>
          <p:cNvPicPr preferRelativeResize="0"/>
          <p:nvPr/>
        </p:nvPicPr>
        <p:blipFill rotWithShape="1">
          <a:blip r:embed="rId4">
            <a:alphaModFix/>
          </a:blip>
          <a:srcRect b="0" l="0" r="0" t="0"/>
          <a:stretch/>
        </p:blipFill>
        <p:spPr>
          <a:xfrm>
            <a:off x="229736" y="2663561"/>
            <a:ext cx="4250663" cy="1951373"/>
          </a:xfrm>
          <a:prstGeom prst="rect">
            <a:avLst/>
          </a:prstGeom>
          <a:noFill/>
          <a:ln>
            <a:noFill/>
          </a:ln>
        </p:spPr>
      </p:pic>
      <p:sp>
        <p:nvSpPr>
          <p:cNvPr id="344" name="Google Shape;344;p12"/>
          <p:cNvSpPr txBox="1"/>
          <p:nvPr/>
        </p:nvSpPr>
        <p:spPr>
          <a:xfrm>
            <a:off x="972013" y="4691777"/>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12 –  Outliers and Skewness Before the Process</a:t>
            </a:r>
            <a:endParaRPr b="1" i="0" sz="1100" u="none" cap="none" strike="noStrike">
              <a:solidFill>
                <a:schemeClr val="dk1"/>
              </a:solidFill>
              <a:latin typeface="Calibri"/>
              <a:ea typeface="Calibri"/>
              <a:cs typeface="Calibri"/>
              <a:sym typeface="Calibri"/>
            </a:endParaRPr>
          </a:p>
        </p:txBody>
      </p:sp>
      <p:pic>
        <p:nvPicPr>
          <p:cNvPr id="345" name="Google Shape;345;p12"/>
          <p:cNvPicPr preferRelativeResize="0"/>
          <p:nvPr/>
        </p:nvPicPr>
        <p:blipFill rotWithShape="1">
          <a:blip r:embed="rId5">
            <a:alphaModFix/>
          </a:blip>
          <a:srcRect b="0" l="0" r="0" t="0"/>
          <a:stretch/>
        </p:blipFill>
        <p:spPr>
          <a:xfrm>
            <a:off x="4571999" y="2571750"/>
            <a:ext cx="4250663" cy="1951373"/>
          </a:xfrm>
          <a:prstGeom prst="rect">
            <a:avLst/>
          </a:prstGeom>
          <a:noFill/>
          <a:ln>
            <a:noFill/>
          </a:ln>
        </p:spPr>
      </p:pic>
      <p:sp>
        <p:nvSpPr>
          <p:cNvPr id="346" name="Google Shape;346;p12"/>
          <p:cNvSpPr txBox="1"/>
          <p:nvPr/>
        </p:nvSpPr>
        <p:spPr>
          <a:xfrm>
            <a:off x="1450781" y="2341439"/>
            <a:ext cx="2696966"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Before the Process</a:t>
            </a:r>
            <a:endParaRPr b="1" i="0" sz="1400" u="none" cap="none" strike="noStrike">
              <a:solidFill>
                <a:schemeClr val="dk1"/>
              </a:solidFill>
              <a:latin typeface="Calibri"/>
              <a:ea typeface="Calibri"/>
              <a:cs typeface="Calibri"/>
              <a:sym typeface="Calibri"/>
            </a:endParaRPr>
          </a:p>
        </p:txBody>
      </p:sp>
      <p:sp>
        <p:nvSpPr>
          <p:cNvPr id="347" name="Google Shape;347;p12"/>
          <p:cNvSpPr txBox="1"/>
          <p:nvPr/>
        </p:nvSpPr>
        <p:spPr>
          <a:xfrm>
            <a:off x="6044175" y="2297843"/>
            <a:ext cx="2696966"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After the Process</a:t>
            </a:r>
            <a:endParaRPr b="1" i="0" sz="1400" u="none" cap="none" strike="noStrike">
              <a:solidFill>
                <a:schemeClr val="dk1"/>
              </a:solidFill>
              <a:latin typeface="Calibri"/>
              <a:ea typeface="Calibri"/>
              <a:cs typeface="Calibri"/>
              <a:sym typeface="Calibri"/>
            </a:endParaRPr>
          </a:p>
        </p:txBody>
      </p:sp>
      <p:cxnSp>
        <p:nvCxnSpPr>
          <p:cNvPr id="348" name="Google Shape;348;p12"/>
          <p:cNvCxnSpPr/>
          <p:nvPr/>
        </p:nvCxnSpPr>
        <p:spPr>
          <a:xfrm>
            <a:off x="4571999" y="2133600"/>
            <a:ext cx="0" cy="2802000"/>
          </a:xfrm>
          <a:prstGeom prst="straightConnector1">
            <a:avLst/>
          </a:prstGeom>
          <a:noFill/>
          <a:ln cap="flat" cmpd="sng" w="19050">
            <a:solidFill>
              <a:schemeClr val="accent2"/>
            </a:solidFill>
            <a:prstDash val="solid"/>
            <a:miter lim="800000"/>
            <a:headEnd len="sm" w="sm" type="none"/>
            <a:tailEnd len="sm" w="sm" type="none"/>
          </a:ln>
        </p:spPr>
      </p:cxnSp>
      <p:sp>
        <p:nvSpPr>
          <p:cNvPr id="349" name="Google Shape;349;p12"/>
          <p:cNvSpPr txBox="1"/>
          <p:nvPr/>
        </p:nvSpPr>
        <p:spPr>
          <a:xfrm>
            <a:off x="5511861" y="4691764"/>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13 –  Outliers and Skewness After the Process</a:t>
            </a:r>
            <a:endParaRPr b="1" i="0" sz="1100" u="none" cap="none" strike="noStrike">
              <a:solidFill>
                <a:schemeClr val="dk1"/>
              </a:solidFill>
              <a:latin typeface="Calibri"/>
              <a:ea typeface="Calibri"/>
              <a:cs typeface="Calibri"/>
              <a:sym typeface="Calibri"/>
            </a:endParaRPr>
          </a:p>
        </p:txBody>
      </p:sp>
      <p:pic>
        <p:nvPicPr>
          <p:cNvPr id="350" name="Google Shape;350;p12"/>
          <p:cNvPicPr preferRelativeResize="0"/>
          <p:nvPr/>
        </p:nvPicPr>
        <p:blipFill rotWithShape="1">
          <a:blip r:embed="rId6">
            <a:alphaModFix/>
          </a:blip>
          <a:srcRect b="0" l="0" r="0" t="0"/>
          <a:stretch/>
        </p:blipFill>
        <p:spPr>
          <a:xfrm>
            <a:off x="7000725" y="102850"/>
            <a:ext cx="1238275" cy="101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13"/>
          <p:cNvSpPr/>
          <p:nvPr/>
        </p:nvSpPr>
        <p:spPr>
          <a:xfrm flipH="1">
            <a:off x="-3" y="-1"/>
            <a:ext cx="9144000" cy="1193100"/>
          </a:xfrm>
          <a:prstGeom prst="rect">
            <a:avLst/>
          </a:prstGeom>
          <a:gradFill>
            <a:gsLst>
              <a:gs pos="0">
                <a:srgbClr val="000000"/>
              </a:gs>
              <a:gs pos="100000">
                <a:srgbClr val="2F5496"/>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6" name="Google Shape;356;p13"/>
          <p:cNvSpPr/>
          <p:nvPr/>
        </p:nvSpPr>
        <p:spPr>
          <a:xfrm flipH="1" rot="10800000">
            <a:off x="-2" y="-44"/>
            <a:ext cx="6086400" cy="1193100"/>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7" name="Google Shape;357;p13"/>
          <p:cNvSpPr/>
          <p:nvPr/>
        </p:nvSpPr>
        <p:spPr>
          <a:xfrm flipH="1">
            <a:off x="6086398" y="-1"/>
            <a:ext cx="3057600" cy="1193100"/>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8" name="Google Shape;358;p13"/>
          <p:cNvSpPr/>
          <p:nvPr/>
        </p:nvSpPr>
        <p:spPr>
          <a:xfrm>
            <a:off x="339925" y="-2513"/>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7999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9" name="Google Shape;359;p13"/>
          <p:cNvSpPr txBox="1"/>
          <p:nvPr>
            <p:ph type="title"/>
          </p:nvPr>
        </p:nvSpPr>
        <p:spPr>
          <a:xfrm>
            <a:off x="278825" y="220900"/>
            <a:ext cx="58077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Pre-Processing</a:t>
            </a:r>
            <a:r>
              <a:rPr lang="tr" sz="2100">
                <a:solidFill>
                  <a:schemeClr val="lt1"/>
                </a:solidFill>
              </a:rPr>
              <a:t> </a:t>
            </a:r>
            <a:endParaRPr sz="3000">
              <a:solidFill>
                <a:schemeClr val="lt1"/>
              </a:solidFill>
            </a:endParaRPr>
          </a:p>
        </p:txBody>
      </p:sp>
      <p:pic>
        <p:nvPicPr>
          <p:cNvPr id="360" name="Google Shape;360;p13"/>
          <p:cNvPicPr preferRelativeResize="0"/>
          <p:nvPr/>
        </p:nvPicPr>
        <p:blipFill rotWithShape="1">
          <a:blip r:embed="rId3">
            <a:alphaModFix/>
          </a:blip>
          <a:srcRect b="0" l="0" r="0" t="0"/>
          <a:stretch/>
        </p:blipFill>
        <p:spPr>
          <a:xfrm>
            <a:off x="7090400" y="68500"/>
            <a:ext cx="1064425" cy="1064425"/>
          </a:xfrm>
          <a:prstGeom prst="rect">
            <a:avLst/>
          </a:prstGeom>
          <a:noFill/>
          <a:ln>
            <a:noFill/>
          </a:ln>
        </p:spPr>
      </p:pic>
      <p:sp>
        <p:nvSpPr>
          <p:cNvPr id="361" name="Google Shape;361;p13"/>
          <p:cNvSpPr txBox="1"/>
          <p:nvPr>
            <p:ph idx="1" type="body"/>
          </p:nvPr>
        </p:nvSpPr>
        <p:spPr>
          <a:xfrm>
            <a:off x="171675" y="1781325"/>
            <a:ext cx="4114800" cy="264810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Clr>
                <a:schemeClr val="dk1"/>
              </a:buClr>
              <a:buSzPts val="1100"/>
              <a:buNone/>
            </a:pPr>
            <a:r>
              <a:rPr lang="tr" sz="1400"/>
              <a:t>Due to creating new features using by ‘Quantity’ column we got NA values in the ‘Quantity’ feature which was not originally in the data. We thought that since the target feature is right skewed, imputing NA values with mean is more logical choice than imputing median here.</a:t>
            </a:r>
            <a:endParaRPr sz="1400"/>
          </a:p>
          <a:p>
            <a:pPr indent="0" lvl="0" marL="0" rtl="0" algn="just">
              <a:lnSpc>
                <a:spcPct val="100000"/>
              </a:lnSpc>
              <a:spcBef>
                <a:spcPts val="600"/>
              </a:spcBef>
              <a:spcAft>
                <a:spcPts val="0"/>
              </a:spcAft>
              <a:buClr>
                <a:schemeClr val="dk1"/>
              </a:buClr>
              <a:buSzPts val="1100"/>
              <a:buNone/>
            </a:pPr>
            <a:r>
              <a:rPr lang="tr" sz="1400"/>
              <a:t>The categorical features that are ‘Product’, ’Region’, ’Season’ are encoded with dummy encoding method.</a:t>
            </a:r>
            <a:endParaRPr sz="1400"/>
          </a:p>
          <a:p>
            <a:pPr indent="0" lvl="0" marL="0" rtl="0" algn="just">
              <a:lnSpc>
                <a:spcPct val="90000"/>
              </a:lnSpc>
              <a:spcBef>
                <a:spcPts val="600"/>
              </a:spcBef>
              <a:spcAft>
                <a:spcPts val="0"/>
              </a:spcAft>
              <a:buClr>
                <a:schemeClr val="dk1"/>
              </a:buClr>
              <a:buSzPts val="1100"/>
              <a:buNone/>
            </a:pPr>
            <a:r>
              <a:t/>
            </a:r>
            <a:endParaRPr sz="1400"/>
          </a:p>
          <a:p>
            <a:pPr indent="-76200" lvl="0" marL="177800" rtl="0" algn="just">
              <a:lnSpc>
                <a:spcPct val="90000"/>
              </a:lnSpc>
              <a:spcBef>
                <a:spcPts val="800"/>
              </a:spcBef>
              <a:spcAft>
                <a:spcPts val="0"/>
              </a:spcAft>
              <a:buClr>
                <a:schemeClr val="dk1"/>
              </a:buClr>
              <a:buSzPts val="1500"/>
              <a:buNone/>
            </a:pPr>
            <a:r>
              <a:t/>
            </a:r>
            <a:endParaRPr sz="1400"/>
          </a:p>
        </p:txBody>
      </p:sp>
      <p:pic>
        <p:nvPicPr>
          <p:cNvPr descr="A close-up of a drawing&#10;&#10;Description automatically generated with low confidence" id="362" name="Google Shape;362;p13"/>
          <p:cNvPicPr preferRelativeResize="0"/>
          <p:nvPr/>
        </p:nvPicPr>
        <p:blipFill rotWithShape="1">
          <a:blip r:embed="rId4">
            <a:alphaModFix/>
          </a:blip>
          <a:srcRect b="0" l="0" r="0" t="0"/>
          <a:stretch/>
        </p:blipFill>
        <p:spPr>
          <a:xfrm>
            <a:off x="4608150" y="1781325"/>
            <a:ext cx="3420000" cy="1763925"/>
          </a:xfrm>
          <a:prstGeom prst="rect">
            <a:avLst/>
          </a:prstGeom>
          <a:noFill/>
          <a:ln>
            <a:noFill/>
          </a:ln>
        </p:spPr>
      </p:pic>
      <p:grpSp>
        <p:nvGrpSpPr>
          <p:cNvPr id="363" name="Google Shape;363;p13"/>
          <p:cNvGrpSpPr/>
          <p:nvPr/>
        </p:nvGrpSpPr>
        <p:grpSpPr>
          <a:xfrm>
            <a:off x="45" y="3451123"/>
            <a:ext cx="760609" cy="1513125"/>
            <a:chOff x="60" y="4601497"/>
            <a:chExt cx="1014145" cy="2017500"/>
          </a:xfrm>
        </p:grpSpPr>
        <p:sp>
          <p:nvSpPr>
            <p:cNvPr id="364" name="Google Shape;364;p13"/>
            <p:cNvSpPr/>
            <p:nvPr/>
          </p:nvSpPr>
          <p:spPr>
            <a:xfrm rot="5400000">
              <a:off x="-501690" y="5103247"/>
              <a:ext cx="2017500" cy="1014000"/>
            </a:xfrm>
            <a:prstGeom prst="triangle">
              <a:avLst>
                <a:gd fmla="val 50000" name="adj"/>
              </a:avLst>
            </a:prstGeom>
            <a:solidFill>
              <a:schemeClr val="accent1">
                <a:alpha val="29411"/>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65" name="Google Shape;365;p13"/>
            <p:cNvSpPr/>
            <p:nvPr/>
          </p:nvSpPr>
          <p:spPr>
            <a:xfrm rot="2700000">
              <a:off x="427814" y="5728750"/>
              <a:ext cx="485782" cy="485782"/>
            </a:xfrm>
            <a:prstGeom prst="rect">
              <a:avLst/>
            </a:prstGeom>
            <a:solidFill>
              <a:schemeClr val="accent1">
                <a:alpha val="29411"/>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pic>
        <p:nvPicPr>
          <p:cNvPr id="366" name="Google Shape;366;p13"/>
          <p:cNvPicPr preferRelativeResize="0"/>
          <p:nvPr/>
        </p:nvPicPr>
        <p:blipFill rotWithShape="1">
          <a:blip r:embed="rId5">
            <a:alphaModFix/>
          </a:blip>
          <a:srcRect b="0" l="0" r="0" t="0"/>
          <a:stretch/>
        </p:blipFill>
        <p:spPr>
          <a:xfrm>
            <a:off x="8028159" y="4909800"/>
            <a:ext cx="1115841" cy="233700"/>
          </a:xfrm>
          <a:prstGeom prst="rect">
            <a:avLst/>
          </a:prstGeom>
          <a:noFill/>
          <a:ln>
            <a:noFill/>
          </a:ln>
        </p:spPr>
      </p:pic>
      <p:pic>
        <p:nvPicPr>
          <p:cNvPr id="367" name="Google Shape;367;p13"/>
          <p:cNvPicPr preferRelativeResize="0"/>
          <p:nvPr/>
        </p:nvPicPr>
        <p:blipFill rotWithShape="1">
          <a:blip r:embed="rId6">
            <a:alphaModFix/>
          </a:blip>
          <a:srcRect b="0" l="0" r="0" t="0"/>
          <a:stretch/>
        </p:blipFill>
        <p:spPr>
          <a:xfrm>
            <a:off x="760650" y="3675225"/>
            <a:ext cx="5179501" cy="233700"/>
          </a:xfrm>
          <a:prstGeom prst="rect">
            <a:avLst/>
          </a:prstGeom>
          <a:noFill/>
          <a:ln>
            <a:noFill/>
          </a:ln>
        </p:spPr>
      </p:pic>
      <p:pic>
        <p:nvPicPr>
          <p:cNvPr id="368" name="Google Shape;368;p13"/>
          <p:cNvPicPr preferRelativeResize="0"/>
          <p:nvPr/>
        </p:nvPicPr>
        <p:blipFill rotWithShape="1">
          <a:blip r:embed="rId7">
            <a:alphaModFix/>
          </a:blip>
          <a:srcRect b="32921" l="0" r="0" t="0"/>
          <a:stretch/>
        </p:blipFill>
        <p:spPr>
          <a:xfrm>
            <a:off x="96450" y="4038900"/>
            <a:ext cx="8799601" cy="719779"/>
          </a:xfrm>
          <a:prstGeom prst="rect">
            <a:avLst/>
          </a:prstGeom>
          <a:noFill/>
          <a:ln>
            <a:noFill/>
          </a:ln>
        </p:spPr>
      </p:pic>
      <p:sp>
        <p:nvSpPr>
          <p:cNvPr id="369" name="Google Shape;369;p13"/>
          <p:cNvSpPr txBox="1"/>
          <p:nvPr/>
        </p:nvSpPr>
        <p:spPr>
          <a:xfrm>
            <a:off x="2684400" y="4853874"/>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14 –  Dummy Encoding to Categorical Features</a:t>
            </a:r>
            <a:endParaRPr b="1" i="0" sz="11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14"/>
          <p:cNvSpPr/>
          <p:nvPr/>
        </p:nvSpPr>
        <p:spPr>
          <a:xfrm flipH="1">
            <a:off x="0" y="-1"/>
            <a:ext cx="9143998" cy="1193056"/>
          </a:xfrm>
          <a:prstGeom prst="rect">
            <a:avLst/>
          </a:prstGeom>
          <a:gradFill>
            <a:gsLst>
              <a:gs pos="0">
                <a:srgbClr val="000000"/>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5" name="Google Shape;375;p14"/>
          <p:cNvSpPr/>
          <p:nvPr/>
        </p:nvSpPr>
        <p:spPr>
          <a:xfrm flipH="1" rot="10800000">
            <a:off x="-2" y="0"/>
            <a:ext cx="6086479" cy="1193056"/>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6" name="Google Shape;376;p14"/>
          <p:cNvSpPr/>
          <p:nvPr/>
        </p:nvSpPr>
        <p:spPr>
          <a:xfrm flipH="1">
            <a:off x="6086474" y="-1"/>
            <a:ext cx="3057524" cy="1193056"/>
          </a:xfrm>
          <a:prstGeom prst="rect">
            <a:avLst/>
          </a:prstGeom>
          <a:gradFill>
            <a:gsLst>
              <a:gs pos="0">
                <a:srgbClr val="4472C4">
                  <a:alpha val="65490"/>
                </a:srgbClr>
              </a:gs>
              <a:gs pos="100000">
                <a:srgbClr val="000000">
                  <a:alpha val="29411"/>
                </a:srgbClr>
              </a:gs>
            </a:gsLst>
            <a:lin ang="13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7" name="Google Shape;377;p14"/>
          <p:cNvSpPr/>
          <p:nvPr/>
        </p:nvSpPr>
        <p:spPr>
          <a:xfrm>
            <a:off x="339925" y="-2513"/>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8" name="Google Shape;378;p14"/>
          <p:cNvSpPr txBox="1"/>
          <p:nvPr>
            <p:ph type="title"/>
          </p:nvPr>
        </p:nvSpPr>
        <p:spPr>
          <a:xfrm>
            <a:off x="278825" y="220900"/>
            <a:ext cx="58077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Model Building and Comparison</a:t>
            </a:r>
            <a:endParaRPr sz="3000">
              <a:solidFill>
                <a:schemeClr val="lt1"/>
              </a:solidFill>
            </a:endParaRPr>
          </a:p>
        </p:txBody>
      </p:sp>
      <p:pic>
        <p:nvPicPr>
          <p:cNvPr id="379" name="Google Shape;379;p14"/>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380" name="Google Shape;380;p14"/>
          <p:cNvSpPr txBox="1"/>
          <p:nvPr/>
        </p:nvSpPr>
        <p:spPr>
          <a:xfrm>
            <a:off x="3029733" y="4768394"/>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15 –  Regression Models Comparison Table</a:t>
            </a:r>
            <a:endParaRPr b="1" i="0" sz="1100" u="none" cap="none" strike="noStrike">
              <a:solidFill>
                <a:schemeClr val="dk1"/>
              </a:solidFill>
              <a:latin typeface="Calibri"/>
              <a:ea typeface="Calibri"/>
              <a:cs typeface="Calibri"/>
              <a:sym typeface="Calibri"/>
            </a:endParaRPr>
          </a:p>
        </p:txBody>
      </p:sp>
      <p:pic>
        <p:nvPicPr>
          <p:cNvPr id="381" name="Google Shape;381;p14"/>
          <p:cNvPicPr preferRelativeResize="0"/>
          <p:nvPr/>
        </p:nvPicPr>
        <p:blipFill rotWithShape="1">
          <a:blip r:embed="rId4">
            <a:alphaModFix/>
          </a:blip>
          <a:srcRect b="0" l="0" r="0" t="0"/>
          <a:stretch/>
        </p:blipFill>
        <p:spPr>
          <a:xfrm>
            <a:off x="755875" y="1531124"/>
            <a:ext cx="3624971" cy="547513"/>
          </a:xfrm>
          <a:prstGeom prst="rect">
            <a:avLst/>
          </a:prstGeom>
          <a:noFill/>
          <a:ln>
            <a:noFill/>
          </a:ln>
        </p:spPr>
      </p:pic>
      <p:pic>
        <p:nvPicPr>
          <p:cNvPr id="382" name="Google Shape;382;p14"/>
          <p:cNvPicPr preferRelativeResize="0"/>
          <p:nvPr/>
        </p:nvPicPr>
        <p:blipFill rotWithShape="1">
          <a:blip r:embed="rId5">
            <a:alphaModFix/>
          </a:blip>
          <a:srcRect b="0" l="0" r="0" t="0"/>
          <a:stretch/>
        </p:blipFill>
        <p:spPr>
          <a:xfrm>
            <a:off x="2046925" y="1301661"/>
            <a:ext cx="1197140" cy="189568"/>
          </a:xfrm>
          <a:prstGeom prst="rect">
            <a:avLst/>
          </a:prstGeom>
          <a:noFill/>
          <a:ln>
            <a:noFill/>
          </a:ln>
        </p:spPr>
      </p:pic>
      <p:sp>
        <p:nvSpPr>
          <p:cNvPr id="383" name="Google Shape;383;p14"/>
          <p:cNvSpPr txBox="1"/>
          <p:nvPr/>
        </p:nvSpPr>
        <p:spPr>
          <a:xfrm>
            <a:off x="4993240" y="1531124"/>
            <a:ext cx="3730244" cy="484748"/>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0" i="0" lang="tr" sz="1400" u="none" cap="none" strike="noStrike">
                <a:solidFill>
                  <a:schemeClr val="dk1"/>
                </a:solidFill>
                <a:latin typeface="Calibri"/>
                <a:ea typeface="Calibri"/>
                <a:cs typeface="Calibri"/>
                <a:sym typeface="Calibri"/>
              </a:rPr>
              <a:t>Split with respect to the date.</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tr" sz="1400" u="none" cap="none" strike="noStrike">
                <a:solidFill>
                  <a:schemeClr val="dk1"/>
                </a:solidFill>
                <a:latin typeface="Calibri"/>
                <a:ea typeface="Calibri"/>
                <a:cs typeface="Calibri"/>
                <a:sym typeface="Calibri"/>
              </a:rPr>
              <a:t>Split with respect to sample.</a:t>
            </a:r>
            <a:endParaRPr b="0" i="0" sz="1400" u="none" cap="none" strike="noStrike">
              <a:solidFill>
                <a:schemeClr val="dk1"/>
              </a:solidFill>
              <a:latin typeface="Calibri"/>
              <a:ea typeface="Calibri"/>
              <a:cs typeface="Calibri"/>
              <a:sym typeface="Calibri"/>
            </a:endParaRPr>
          </a:p>
        </p:txBody>
      </p:sp>
      <p:pic>
        <p:nvPicPr>
          <p:cNvPr id="384" name="Google Shape;384;p14"/>
          <p:cNvPicPr preferRelativeResize="0"/>
          <p:nvPr/>
        </p:nvPicPr>
        <p:blipFill rotWithShape="1">
          <a:blip r:embed="rId6">
            <a:alphaModFix/>
          </a:blip>
          <a:srcRect b="0" l="0" r="0" t="0"/>
          <a:stretch/>
        </p:blipFill>
        <p:spPr>
          <a:xfrm>
            <a:off x="7144950" y="82450"/>
            <a:ext cx="1042000" cy="1042000"/>
          </a:xfrm>
          <a:prstGeom prst="rect">
            <a:avLst/>
          </a:prstGeom>
          <a:noFill/>
          <a:ln>
            <a:noFill/>
          </a:ln>
        </p:spPr>
      </p:pic>
      <p:pic>
        <p:nvPicPr>
          <p:cNvPr id="385" name="Google Shape;385;p14"/>
          <p:cNvPicPr preferRelativeResize="0"/>
          <p:nvPr/>
        </p:nvPicPr>
        <p:blipFill rotWithShape="1">
          <a:blip r:embed="rId7">
            <a:alphaModFix/>
          </a:blip>
          <a:srcRect b="0" l="0" r="0" t="0"/>
          <a:stretch/>
        </p:blipFill>
        <p:spPr>
          <a:xfrm>
            <a:off x="345338" y="2231037"/>
            <a:ext cx="8453330" cy="24759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15"/>
          <p:cNvSpPr/>
          <p:nvPr/>
        </p:nvSpPr>
        <p:spPr>
          <a:xfrm flipH="1">
            <a:off x="-3" y="-1"/>
            <a:ext cx="9144000" cy="1193100"/>
          </a:xfrm>
          <a:prstGeom prst="rect">
            <a:avLst/>
          </a:prstGeom>
          <a:gradFill>
            <a:gsLst>
              <a:gs pos="0">
                <a:srgbClr val="000000"/>
              </a:gs>
              <a:gs pos="100000">
                <a:srgbClr val="2F5496"/>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1" name="Google Shape;391;p15"/>
          <p:cNvSpPr/>
          <p:nvPr/>
        </p:nvSpPr>
        <p:spPr>
          <a:xfrm flipH="1" rot="10800000">
            <a:off x="-2" y="-44"/>
            <a:ext cx="6086400" cy="1193100"/>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2" name="Google Shape;392;p15"/>
          <p:cNvSpPr/>
          <p:nvPr/>
        </p:nvSpPr>
        <p:spPr>
          <a:xfrm flipH="1">
            <a:off x="6086398" y="-1"/>
            <a:ext cx="3057600" cy="1193100"/>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3" name="Google Shape;393;p15"/>
          <p:cNvSpPr/>
          <p:nvPr/>
        </p:nvSpPr>
        <p:spPr>
          <a:xfrm>
            <a:off x="344513" y="-1"/>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7999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4" name="Google Shape;394;p15"/>
          <p:cNvSpPr txBox="1"/>
          <p:nvPr>
            <p:ph type="title"/>
          </p:nvPr>
        </p:nvSpPr>
        <p:spPr>
          <a:xfrm>
            <a:off x="344525" y="220900"/>
            <a:ext cx="57420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Model Building For Each Product</a:t>
            </a:r>
            <a:endParaRPr sz="3000">
              <a:solidFill>
                <a:schemeClr val="lt1"/>
              </a:solidFill>
            </a:endParaRPr>
          </a:p>
        </p:txBody>
      </p:sp>
      <p:pic>
        <p:nvPicPr>
          <p:cNvPr id="395" name="Google Shape;395;p15"/>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396" name="Google Shape;396;p15"/>
          <p:cNvSpPr txBox="1"/>
          <p:nvPr/>
        </p:nvSpPr>
        <p:spPr>
          <a:xfrm>
            <a:off x="815289" y="4703237"/>
            <a:ext cx="36402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tr" sz="1000" u="none" cap="none" strike="noStrike">
                <a:solidFill>
                  <a:schemeClr val="dk1"/>
                </a:solidFill>
                <a:latin typeface="Calibri"/>
                <a:ea typeface="Calibri"/>
                <a:cs typeface="Calibri"/>
                <a:sym typeface="Calibri"/>
              </a:rPr>
              <a:t>Fig. 16  –Previous Model’s Evaluation Metrics For Product X  Test Data</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397" name="Google Shape;397;p15"/>
          <p:cNvSpPr txBox="1"/>
          <p:nvPr/>
        </p:nvSpPr>
        <p:spPr>
          <a:xfrm>
            <a:off x="462150" y="1314600"/>
            <a:ext cx="82197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chemeClr val="dk1"/>
                </a:solidFill>
                <a:latin typeface="Calibri"/>
                <a:ea typeface="Calibri"/>
                <a:cs typeface="Calibri"/>
                <a:sym typeface="Calibri"/>
              </a:rPr>
              <a:t>After the GridSearchCV and Model tuning process, the models that below returns slightly better scores compared to other regression models for predicting only the product X quantity amount.</a:t>
            </a:r>
            <a:endParaRPr b="0" i="0" sz="1400" u="none" cap="none" strike="noStrike">
              <a:solidFill>
                <a:schemeClr val="dk1"/>
              </a:solidFill>
              <a:latin typeface="Calibri"/>
              <a:ea typeface="Calibri"/>
              <a:cs typeface="Calibri"/>
              <a:sym typeface="Calibri"/>
            </a:endParaRPr>
          </a:p>
        </p:txBody>
      </p:sp>
      <p:sp>
        <p:nvSpPr>
          <p:cNvPr id="398" name="Google Shape;398;p15"/>
          <p:cNvSpPr txBox="1"/>
          <p:nvPr/>
        </p:nvSpPr>
        <p:spPr>
          <a:xfrm>
            <a:off x="3513762" y="2145990"/>
            <a:ext cx="184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399" name="Google Shape;399;p15"/>
          <p:cNvPicPr preferRelativeResize="0"/>
          <p:nvPr/>
        </p:nvPicPr>
        <p:blipFill rotWithShape="1">
          <a:blip r:embed="rId4">
            <a:alphaModFix/>
          </a:blip>
          <a:srcRect b="0" l="0" r="0" t="0"/>
          <a:stretch/>
        </p:blipFill>
        <p:spPr>
          <a:xfrm>
            <a:off x="7162800" y="133350"/>
            <a:ext cx="993199" cy="993201"/>
          </a:xfrm>
          <a:prstGeom prst="rect">
            <a:avLst/>
          </a:prstGeom>
          <a:noFill/>
          <a:ln>
            <a:noFill/>
          </a:ln>
        </p:spPr>
      </p:pic>
      <p:pic>
        <p:nvPicPr>
          <p:cNvPr id="400" name="Google Shape;400;p15"/>
          <p:cNvPicPr preferRelativeResize="0"/>
          <p:nvPr/>
        </p:nvPicPr>
        <p:blipFill rotWithShape="1">
          <a:blip r:embed="rId5">
            <a:alphaModFix/>
          </a:blip>
          <a:srcRect b="0" l="0" r="0" t="0"/>
          <a:stretch/>
        </p:blipFill>
        <p:spPr>
          <a:xfrm>
            <a:off x="615700" y="2133200"/>
            <a:ext cx="3640200" cy="2570025"/>
          </a:xfrm>
          <a:prstGeom prst="rect">
            <a:avLst/>
          </a:prstGeom>
          <a:noFill/>
          <a:ln>
            <a:noFill/>
          </a:ln>
        </p:spPr>
      </p:pic>
      <p:sp>
        <p:nvSpPr>
          <p:cNvPr id="401" name="Google Shape;401;p15"/>
          <p:cNvSpPr txBox="1"/>
          <p:nvPr/>
        </p:nvSpPr>
        <p:spPr>
          <a:xfrm>
            <a:off x="4863914" y="4703237"/>
            <a:ext cx="36402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tr" sz="1000" u="none" cap="none" strike="noStrike">
                <a:solidFill>
                  <a:schemeClr val="dk1"/>
                </a:solidFill>
                <a:latin typeface="Calibri"/>
                <a:ea typeface="Calibri"/>
                <a:cs typeface="Calibri"/>
                <a:sym typeface="Calibri"/>
              </a:rPr>
              <a:t>Fig. 17 –  Evaluation Metrics For the Trained Model With Only Product X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pic>
        <p:nvPicPr>
          <p:cNvPr id="402" name="Google Shape;402;p15"/>
          <p:cNvPicPr preferRelativeResize="0"/>
          <p:nvPr/>
        </p:nvPicPr>
        <p:blipFill rotWithShape="1">
          <a:blip r:embed="rId6">
            <a:alphaModFix/>
          </a:blip>
          <a:srcRect b="0" l="0" r="0" t="0"/>
          <a:stretch/>
        </p:blipFill>
        <p:spPr>
          <a:xfrm>
            <a:off x="4775063" y="2117025"/>
            <a:ext cx="3817925" cy="2570025"/>
          </a:xfrm>
          <a:prstGeom prst="rect">
            <a:avLst/>
          </a:prstGeom>
          <a:noFill/>
          <a:ln>
            <a:noFill/>
          </a:ln>
        </p:spPr>
      </p:pic>
      <p:sp>
        <p:nvSpPr>
          <p:cNvPr id="403" name="Google Shape;403;p15"/>
          <p:cNvSpPr txBox="1"/>
          <p:nvPr/>
        </p:nvSpPr>
        <p:spPr>
          <a:xfrm>
            <a:off x="462150" y="1847050"/>
            <a:ext cx="38178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tr" sz="1200" u="none" cap="none" strike="noStrike">
                <a:solidFill>
                  <a:schemeClr val="dk1"/>
                </a:solidFill>
                <a:latin typeface="Calibri"/>
                <a:ea typeface="Calibri"/>
                <a:cs typeface="Calibri"/>
                <a:sym typeface="Calibri"/>
              </a:rPr>
              <a:t>Testing The Previous Model With Only Product X Test Data </a:t>
            </a:r>
            <a:endParaRPr b="1" i="0" sz="1200" u="none" cap="none" strike="noStrike">
              <a:solidFill>
                <a:schemeClr val="dk1"/>
              </a:solidFill>
              <a:latin typeface="Calibri"/>
              <a:ea typeface="Calibri"/>
              <a:cs typeface="Calibri"/>
              <a:sym typeface="Calibri"/>
            </a:endParaRPr>
          </a:p>
        </p:txBody>
      </p:sp>
      <p:sp>
        <p:nvSpPr>
          <p:cNvPr id="404" name="Google Shape;404;p15"/>
          <p:cNvSpPr txBox="1"/>
          <p:nvPr/>
        </p:nvSpPr>
        <p:spPr>
          <a:xfrm>
            <a:off x="4863913" y="1847052"/>
            <a:ext cx="34200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tr" sz="1200" u="none" cap="none" strike="noStrike">
                <a:solidFill>
                  <a:schemeClr val="dk1"/>
                </a:solidFill>
                <a:latin typeface="Calibri"/>
                <a:ea typeface="Calibri"/>
                <a:cs typeface="Calibri"/>
                <a:sym typeface="Calibri"/>
              </a:rPr>
              <a:t>Testing New Trained Model For Only Product X Data </a:t>
            </a:r>
            <a:endParaRPr b="1" i="0" sz="12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16"/>
          <p:cNvSpPr/>
          <p:nvPr/>
        </p:nvSpPr>
        <p:spPr>
          <a:xfrm flipH="1">
            <a:off x="0" y="-1"/>
            <a:ext cx="9143998" cy="1193056"/>
          </a:xfrm>
          <a:prstGeom prst="rect">
            <a:avLst/>
          </a:prstGeom>
          <a:gradFill>
            <a:gsLst>
              <a:gs pos="0">
                <a:srgbClr val="000000"/>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0" name="Google Shape;410;p16"/>
          <p:cNvSpPr/>
          <p:nvPr/>
        </p:nvSpPr>
        <p:spPr>
          <a:xfrm flipH="1" rot="10800000">
            <a:off x="-2" y="0"/>
            <a:ext cx="6086479" cy="1193056"/>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1" name="Google Shape;411;p16"/>
          <p:cNvSpPr/>
          <p:nvPr/>
        </p:nvSpPr>
        <p:spPr>
          <a:xfrm flipH="1">
            <a:off x="6086474" y="-1"/>
            <a:ext cx="3057524" cy="1193056"/>
          </a:xfrm>
          <a:prstGeom prst="rect">
            <a:avLst/>
          </a:prstGeom>
          <a:gradFill>
            <a:gsLst>
              <a:gs pos="0">
                <a:srgbClr val="4472C4">
                  <a:alpha val="65490"/>
                </a:srgbClr>
              </a:gs>
              <a:gs pos="100000">
                <a:srgbClr val="000000">
                  <a:alpha val="29411"/>
                </a:srgbClr>
              </a:gs>
            </a:gsLst>
            <a:lin ang="13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2" name="Google Shape;412;p16"/>
          <p:cNvSpPr/>
          <p:nvPr/>
        </p:nvSpPr>
        <p:spPr>
          <a:xfrm>
            <a:off x="344513" y="-1"/>
            <a:ext cx="8799484" cy="1198075"/>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3" name="Google Shape;413;p16"/>
          <p:cNvSpPr txBox="1"/>
          <p:nvPr>
            <p:ph type="title"/>
          </p:nvPr>
        </p:nvSpPr>
        <p:spPr>
          <a:xfrm>
            <a:off x="88325" y="220900"/>
            <a:ext cx="5923500" cy="775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Calibri"/>
              <a:buNone/>
            </a:pPr>
            <a:r>
              <a:rPr lang="tr" sz="3000">
                <a:solidFill>
                  <a:schemeClr val="lt1"/>
                </a:solidFill>
              </a:rPr>
              <a:t>Grouping by the Month and Predicting Monthly Total Sales of All Products</a:t>
            </a:r>
            <a:endParaRPr sz="3000">
              <a:solidFill>
                <a:schemeClr val="lt1"/>
              </a:solidFill>
            </a:endParaRPr>
          </a:p>
        </p:txBody>
      </p:sp>
      <p:pic>
        <p:nvPicPr>
          <p:cNvPr id="414" name="Google Shape;414;p16"/>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415" name="Google Shape;415;p16"/>
          <p:cNvSpPr txBox="1"/>
          <p:nvPr/>
        </p:nvSpPr>
        <p:spPr>
          <a:xfrm>
            <a:off x="3733275" y="4348375"/>
            <a:ext cx="3759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18  – Hyperparameter Tuned  Model Comparison Table</a:t>
            </a:r>
            <a:endParaRPr b="1" i="0" sz="1100" u="none" cap="none" strike="noStrike">
              <a:solidFill>
                <a:schemeClr val="dk1"/>
              </a:solidFill>
              <a:latin typeface="Calibri"/>
              <a:ea typeface="Calibri"/>
              <a:cs typeface="Calibri"/>
              <a:sym typeface="Calibri"/>
            </a:endParaRPr>
          </a:p>
        </p:txBody>
      </p:sp>
      <p:sp>
        <p:nvSpPr>
          <p:cNvPr id="416" name="Google Shape;416;p16"/>
          <p:cNvSpPr txBox="1"/>
          <p:nvPr/>
        </p:nvSpPr>
        <p:spPr>
          <a:xfrm>
            <a:off x="624150" y="1531126"/>
            <a:ext cx="8099400" cy="715800"/>
          </a:xfrm>
          <a:prstGeom prst="rect">
            <a:avLst/>
          </a:prstGeom>
          <a:noFill/>
          <a:ln>
            <a:noFill/>
          </a:ln>
        </p:spPr>
        <p:txBody>
          <a:bodyPr anchorCtr="0" anchor="t" bIns="34275" lIns="68575" spcFirstLastPara="1" rIns="68575" wrap="square" tIns="34275">
            <a:spAutoFit/>
          </a:bodyPr>
          <a:lstStyle/>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417" name="Google Shape;417;p16"/>
          <p:cNvPicPr preferRelativeResize="0"/>
          <p:nvPr/>
        </p:nvPicPr>
        <p:blipFill rotWithShape="1">
          <a:blip r:embed="rId4">
            <a:alphaModFix/>
          </a:blip>
          <a:srcRect b="15004" l="51545" r="0" t="5848"/>
          <a:stretch/>
        </p:blipFill>
        <p:spPr>
          <a:xfrm>
            <a:off x="88325" y="1667125"/>
            <a:ext cx="2117711" cy="2586250"/>
          </a:xfrm>
          <a:prstGeom prst="rect">
            <a:avLst/>
          </a:prstGeom>
          <a:noFill/>
          <a:ln>
            <a:noFill/>
          </a:ln>
        </p:spPr>
      </p:pic>
      <p:pic>
        <p:nvPicPr>
          <p:cNvPr id="418" name="Google Shape;418;p16"/>
          <p:cNvPicPr preferRelativeResize="0"/>
          <p:nvPr/>
        </p:nvPicPr>
        <p:blipFill rotWithShape="1">
          <a:blip r:embed="rId5">
            <a:alphaModFix/>
          </a:blip>
          <a:srcRect b="0" l="0" r="0" t="0"/>
          <a:stretch/>
        </p:blipFill>
        <p:spPr>
          <a:xfrm>
            <a:off x="7131850" y="96100"/>
            <a:ext cx="1017000" cy="1017000"/>
          </a:xfrm>
          <a:prstGeom prst="rect">
            <a:avLst/>
          </a:prstGeom>
          <a:noFill/>
          <a:ln>
            <a:noFill/>
          </a:ln>
        </p:spPr>
      </p:pic>
      <p:pic>
        <p:nvPicPr>
          <p:cNvPr id="419" name="Google Shape;419;p16"/>
          <p:cNvPicPr preferRelativeResize="0"/>
          <p:nvPr/>
        </p:nvPicPr>
        <p:blipFill rotWithShape="1">
          <a:blip r:embed="rId6">
            <a:alphaModFix/>
          </a:blip>
          <a:srcRect b="0" l="0" r="0" t="0"/>
          <a:stretch/>
        </p:blipFill>
        <p:spPr>
          <a:xfrm>
            <a:off x="2565675" y="1771800"/>
            <a:ext cx="5923501" cy="248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17"/>
          <p:cNvSpPr/>
          <p:nvPr/>
        </p:nvSpPr>
        <p:spPr>
          <a:xfrm flipH="1">
            <a:off x="-3" y="-1"/>
            <a:ext cx="9144000" cy="1193100"/>
          </a:xfrm>
          <a:prstGeom prst="rect">
            <a:avLst/>
          </a:prstGeom>
          <a:gradFill>
            <a:gsLst>
              <a:gs pos="0">
                <a:srgbClr val="000000"/>
              </a:gs>
              <a:gs pos="100000">
                <a:srgbClr val="2F5496"/>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5" name="Google Shape;425;p17"/>
          <p:cNvSpPr/>
          <p:nvPr/>
        </p:nvSpPr>
        <p:spPr>
          <a:xfrm flipH="1" rot="10800000">
            <a:off x="-2" y="-44"/>
            <a:ext cx="6086400" cy="1193100"/>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6" name="Google Shape;426;p17"/>
          <p:cNvSpPr/>
          <p:nvPr/>
        </p:nvSpPr>
        <p:spPr>
          <a:xfrm flipH="1">
            <a:off x="6086398" y="-1"/>
            <a:ext cx="3057600" cy="1193100"/>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7" name="Google Shape;427;p17"/>
          <p:cNvSpPr/>
          <p:nvPr/>
        </p:nvSpPr>
        <p:spPr>
          <a:xfrm>
            <a:off x="344513" y="-1"/>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7999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8" name="Google Shape;428;p17"/>
          <p:cNvSpPr txBox="1"/>
          <p:nvPr>
            <p:ph type="title"/>
          </p:nvPr>
        </p:nvSpPr>
        <p:spPr>
          <a:xfrm>
            <a:off x="88325" y="220900"/>
            <a:ext cx="59235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Time Series Analysis with ARIMA</a:t>
            </a:r>
            <a:endParaRPr sz="3000">
              <a:solidFill>
                <a:schemeClr val="lt1"/>
              </a:solidFill>
            </a:endParaRPr>
          </a:p>
        </p:txBody>
      </p:sp>
      <p:pic>
        <p:nvPicPr>
          <p:cNvPr id="429" name="Google Shape;429;p17"/>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430" name="Google Shape;430;p17"/>
          <p:cNvSpPr txBox="1"/>
          <p:nvPr/>
        </p:nvSpPr>
        <p:spPr>
          <a:xfrm>
            <a:off x="2602475" y="4776988"/>
            <a:ext cx="3759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19 – Error Metrics for Arima Predictions</a:t>
            </a:r>
            <a:endParaRPr b="1" i="0" sz="1100" u="none" cap="none" strike="noStrike">
              <a:solidFill>
                <a:schemeClr val="dk1"/>
              </a:solidFill>
              <a:latin typeface="Calibri"/>
              <a:ea typeface="Calibri"/>
              <a:cs typeface="Calibri"/>
              <a:sym typeface="Calibri"/>
            </a:endParaRPr>
          </a:p>
        </p:txBody>
      </p:sp>
      <p:sp>
        <p:nvSpPr>
          <p:cNvPr id="431" name="Google Shape;431;p17"/>
          <p:cNvSpPr txBox="1"/>
          <p:nvPr/>
        </p:nvSpPr>
        <p:spPr>
          <a:xfrm>
            <a:off x="164525" y="1350600"/>
            <a:ext cx="8635200" cy="1028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1100"/>
              <a:buFont typeface="Arial"/>
              <a:buNone/>
            </a:pPr>
            <a:r>
              <a:rPr b="0" i="0" lang="tr" sz="1400" u="none" cap="none" strike="noStrike">
                <a:solidFill>
                  <a:schemeClr val="dk1"/>
                </a:solidFill>
                <a:latin typeface="Calibri"/>
                <a:ea typeface="Calibri"/>
                <a:cs typeface="Calibri"/>
                <a:sym typeface="Calibri"/>
              </a:rPr>
              <a:t>We used Univariate Time Series Forecasting to predict sales by using arima package in python. Sales quantities were grouped by month then processed.</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tr" sz="1400" u="none" cap="none" strike="noStrike">
                <a:solidFill>
                  <a:schemeClr val="dk1"/>
                </a:solidFill>
                <a:latin typeface="Calibri"/>
                <a:ea typeface="Calibri"/>
                <a:cs typeface="Calibri"/>
                <a:sym typeface="Calibri"/>
              </a:rPr>
              <a:t>Best model parameters for product V:  ARIMA(4,1,0)(1,1,0)[12]</a:t>
            </a:r>
            <a:endParaRPr b="0" i="0" sz="1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p:txBody>
      </p:sp>
      <p:pic>
        <p:nvPicPr>
          <p:cNvPr id="432" name="Google Shape;432;p17"/>
          <p:cNvPicPr preferRelativeResize="0"/>
          <p:nvPr/>
        </p:nvPicPr>
        <p:blipFill rotWithShape="1">
          <a:blip r:embed="rId4">
            <a:alphaModFix/>
          </a:blip>
          <a:srcRect b="11690" l="49418" r="0" t="0"/>
          <a:stretch/>
        </p:blipFill>
        <p:spPr>
          <a:xfrm>
            <a:off x="7086800" y="103225"/>
            <a:ext cx="1060022" cy="1028100"/>
          </a:xfrm>
          <a:prstGeom prst="rect">
            <a:avLst/>
          </a:prstGeom>
          <a:noFill/>
          <a:ln>
            <a:noFill/>
          </a:ln>
        </p:spPr>
      </p:pic>
      <p:pic>
        <p:nvPicPr>
          <p:cNvPr id="433" name="Google Shape;433;p17"/>
          <p:cNvPicPr preferRelativeResize="0"/>
          <p:nvPr/>
        </p:nvPicPr>
        <p:blipFill rotWithShape="1">
          <a:blip r:embed="rId5">
            <a:alphaModFix/>
          </a:blip>
          <a:srcRect b="0" l="0" r="0" t="0"/>
          <a:stretch/>
        </p:blipFill>
        <p:spPr>
          <a:xfrm>
            <a:off x="1163300" y="2278775"/>
            <a:ext cx="5923500" cy="237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18"/>
          <p:cNvSpPr/>
          <p:nvPr/>
        </p:nvSpPr>
        <p:spPr>
          <a:xfrm flipH="1">
            <a:off x="-3" y="-1"/>
            <a:ext cx="9144000" cy="1193100"/>
          </a:xfrm>
          <a:prstGeom prst="rect">
            <a:avLst/>
          </a:prstGeom>
          <a:gradFill>
            <a:gsLst>
              <a:gs pos="0">
                <a:srgbClr val="000000"/>
              </a:gs>
              <a:gs pos="100000">
                <a:srgbClr val="2F5496"/>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39" name="Google Shape;439;p18"/>
          <p:cNvSpPr/>
          <p:nvPr/>
        </p:nvSpPr>
        <p:spPr>
          <a:xfrm flipH="1" rot="10800000">
            <a:off x="-2" y="-44"/>
            <a:ext cx="6086400" cy="1193100"/>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0" name="Google Shape;440;p18"/>
          <p:cNvSpPr/>
          <p:nvPr/>
        </p:nvSpPr>
        <p:spPr>
          <a:xfrm flipH="1">
            <a:off x="6086398" y="-1"/>
            <a:ext cx="3057600" cy="1193100"/>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1" name="Google Shape;441;p18"/>
          <p:cNvSpPr/>
          <p:nvPr/>
        </p:nvSpPr>
        <p:spPr>
          <a:xfrm>
            <a:off x="344513" y="-1"/>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7999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2" name="Google Shape;442;p18"/>
          <p:cNvSpPr txBox="1"/>
          <p:nvPr>
            <p:ph type="title"/>
          </p:nvPr>
        </p:nvSpPr>
        <p:spPr>
          <a:xfrm>
            <a:off x="88325" y="220900"/>
            <a:ext cx="59235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Time Series Analysis with ARIMA</a:t>
            </a:r>
            <a:endParaRPr sz="3000">
              <a:solidFill>
                <a:schemeClr val="lt1"/>
              </a:solidFill>
            </a:endParaRPr>
          </a:p>
        </p:txBody>
      </p:sp>
      <p:pic>
        <p:nvPicPr>
          <p:cNvPr id="443" name="Google Shape;443;p18"/>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444" name="Google Shape;444;p18"/>
          <p:cNvSpPr txBox="1"/>
          <p:nvPr/>
        </p:nvSpPr>
        <p:spPr>
          <a:xfrm>
            <a:off x="3174000" y="4620875"/>
            <a:ext cx="3759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20 – Train, Test and Prediction Plot for Arima</a:t>
            </a:r>
            <a:endParaRPr b="1" i="0" sz="1100" u="none" cap="none" strike="noStrike">
              <a:solidFill>
                <a:schemeClr val="dk1"/>
              </a:solidFill>
              <a:latin typeface="Calibri"/>
              <a:ea typeface="Calibri"/>
              <a:cs typeface="Calibri"/>
              <a:sym typeface="Calibri"/>
            </a:endParaRPr>
          </a:p>
        </p:txBody>
      </p:sp>
      <p:sp>
        <p:nvSpPr>
          <p:cNvPr id="445" name="Google Shape;445;p18"/>
          <p:cNvSpPr txBox="1"/>
          <p:nvPr/>
        </p:nvSpPr>
        <p:spPr>
          <a:xfrm>
            <a:off x="545525" y="1369650"/>
            <a:ext cx="8635200" cy="11436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chemeClr val="dk1"/>
              </a:buClr>
              <a:buSzPts val="1400"/>
              <a:buFont typeface="Arial"/>
              <a:buNone/>
            </a:pPr>
            <a:r>
              <a:rPr b="0" i="0" lang="tr" sz="1400" u="none" cap="none" strike="noStrike">
                <a:solidFill>
                  <a:schemeClr val="dk1"/>
                </a:solidFill>
                <a:latin typeface="Calibri"/>
                <a:ea typeface="Calibri"/>
                <a:cs typeface="Calibri"/>
                <a:sym typeface="Calibri"/>
              </a:rPr>
              <a:t>Best prediction performance is achieved for Product V.</a:t>
            </a:r>
            <a:endParaRPr b="0" i="0" sz="1200" u="none" cap="none" strike="noStrike">
              <a:solidFill>
                <a:srgbClr val="535353"/>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tr" sz="1200" u="none" cap="none" strike="noStrike">
                <a:solidFill>
                  <a:srgbClr val="535353"/>
                </a:solidFill>
                <a:highlight>
                  <a:srgbClr val="FFFFFF"/>
                </a:highlight>
                <a:latin typeface="Calibri"/>
                <a:ea typeface="Calibri"/>
                <a:cs typeface="Calibri"/>
                <a:sym typeface="Calibri"/>
              </a:rPr>
              <a:t> </a:t>
            </a:r>
            <a:endParaRPr b="0" i="0" sz="1200" u="none" cap="none" strike="noStrike">
              <a:solidFill>
                <a:srgbClr val="535353"/>
              </a:solidFill>
              <a:highlight>
                <a:srgbClr val="FFFFFF"/>
              </a:highlight>
              <a:latin typeface="Calibri"/>
              <a:ea typeface="Calibri"/>
              <a:cs typeface="Calibri"/>
              <a:sym typeface="Calibri"/>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446" name="Google Shape;446;p18"/>
          <p:cNvPicPr preferRelativeResize="0"/>
          <p:nvPr/>
        </p:nvPicPr>
        <p:blipFill rotWithShape="1">
          <a:blip r:embed="rId4">
            <a:alphaModFix/>
          </a:blip>
          <a:srcRect b="40287" l="0" r="832" t="0"/>
          <a:stretch/>
        </p:blipFill>
        <p:spPr>
          <a:xfrm>
            <a:off x="897900" y="2011375"/>
            <a:ext cx="7348200" cy="2456700"/>
          </a:xfrm>
          <a:prstGeom prst="rect">
            <a:avLst/>
          </a:prstGeom>
          <a:noFill/>
          <a:ln>
            <a:noFill/>
          </a:ln>
        </p:spPr>
      </p:pic>
      <p:pic>
        <p:nvPicPr>
          <p:cNvPr id="447" name="Google Shape;447;p18"/>
          <p:cNvPicPr preferRelativeResize="0"/>
          <p:nvPr/>
        </p:nvPicPr>
        <p:blipFill rotWithShape="1">
          <a:blip r:embed="rId5">
            <a:alphaModFix/>
          </a:blip>
          <a:srcRect b="7458" l="4370" r="0" t="0"/>
          <a:stretch/>
        </p:blipFill>
        <p:spPr>
          <a:xfrm>
            <a:off x="7135650" y="121350"/>
            <a:ext cx="1093650" cy="99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p19"/>
          <p:cNvSpPr/>
          <p:nvPr/>
        </p:nvSpPr>
        <p:spPr>
          <a:xfrm>
            <a:off x="0" y="0"/>
            <a:ext cx="9144000" cy="4040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3" name="Google Shape;453;p19"/>
          <p:cNvSpPr/>
          <p:nvPr/>
        </p:nvSpPr>
        <p:spPr>
          <a:xfrm flipH="1">
            <a:off x="0" y="-1"/>
            <a:ext cx="9143998" cy="1193056"/>
          </a:xfrm>
          <a:prstGeom prst="rect">
            <a:avLst/>
          </a:prstGeom>
          <a:gradFill>
            <a:gsLst>
              <a:gs pos="0">
                <a:srgbClr val="000000"/>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4" name="Google Shape;454;p19"/>
          <p:cNvSpPr/>
          <p:nvPr/>
        </p:nvSpPr>
        <p:spPr>
          <a:xfrm flipH="1" rot="10800000">
            <a:off x="-2" y="0"/>
            <a:ext cx="6086479" cy="1193056"/>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5" name="Google Shape;455;p19"/>
          <p:cNvSpPr/>
          <p:nvPr/>
        </p:nvSpPr>
        <p:spPr>
          <a:xfrm flipH="1">
            <a:off x="6086474" y="-1"/>
            <a:ext cx="3057524" cy="1193056"/>
          </a:xfrm>
          <a:prstGeom prst="rect">
            <a:avLst/>
          </a:prstGeom>
          <a:gradFill>
            <a:gsLst>
              <a:gs pos="0">
                <a:srgbClr val="4472C4">
                  <a:alpha val="65490"/>
                </a:srgbClr>
              </a:gs>
              <a:gs pos="100000">
                <a:srgbClr val="000000">
                  <a:alpha val="29411"/>
                </a:srgbClr>
              </a:gs>
            </a:gsLst>
            <a:lin ang="13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6" name="Google Shape;456;p19"/>
          <p:cNvSpPr/>
          <p:nvPr/>
        </p:nvSpPr>
        <p:spPr>
          <a:xfrm>
            <a:off x="344513" y="-1"/>
            <a:ext cx="8799484" cy="1198075"/>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7" name="Google Shape;457;p19"/>
          <p:cNvSpPr txBox="1"/>
          <p:nvPr>
            <p:ph type="title"/>
          </p:nvPr>
        </p:nvSpPr>
        <p:spPr>
          <a:xfrm>
            <a:off x="1028700" y="220900"/>
            <a:ext cx="48651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Conclusion</a:t>
            </a:r>
            <a:endParaRPr sz="3000">
              <a:solidFill>
                <a:schemeClr val="lt1"/>
              </a:solidFill>
            </a:endParaRPr>
          </a:p>
        </p:txBody>
      </p:sp>
      <p:pic>
        <p:nvPicPr>
          <p:cNvPr id="458" name="Google Shape;458;p19"/>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459" name="Google Shape;459;p19"/>
          <p:cNvSpPr txBox="1"/>
          <p:nvPr/>
        </p:nvSpPr>
        <p:spPr>
          <a:xfrm>
            <a:off x="4243600" y="1350475"/>
            <a:ext cx="4693500" cy="20088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Model for all product at once</a:t>
            </a:r>
            <a:endParaRPr b="0" i="0" sz="1400" u="none" cap="none" strike="noStrike">
              <a:solidFill>
                <a:schemeClr val="dk1"/>
              </a:solidFill>
              <a:latin typeface="Calibri"/>
              <a:ea typeface="Calibri"/>
              <a:cs typeface="Calibri"/>
              <a:sym typeface="Calibri"/>
            </a:endParaRPr>
          </a:p>
          <a:p>
            <a:pPr indent="-317500" lvl="0" marL="457200" marR="0" rtl="0" algn="just">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Models for each product</a:t>
            </a:r>
            <a:endParaRPr b="0" i="0" sz="1400" u="none" cap="none" strike="noStrike">
              <a:solidFill>
                <a:schemeClr val="dk1"/>
              </a:solidFill>
              <a:latin typeface="Calibri"/>
              <a:ea typeface="Calibri"/>
              <a:cs typeface="Calibri"/>
              <a:sym typeface="Calibri"/>
            </a:endParaRPr>
          </a:p>
          <a:p>
            <a:pPr indent="-317500" lvl="0" marL="457200" marR="0" rtl="0" algn="just">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Model for all product after group by period and aggregate sum of quantity </a:t>
            </a:r>
            <a:endParaRPr b="0" i="0" sz="1400" u="none" cap="none" strike="noStrike">
              <a:solidFill>
                <a:schemeClr val="dk1"/>
              </a:solidFill>
              <a:latin typeface="Calibri"/>
              <a:ea typeface="Calibri"/>
              <a:cs typeface="Calibri"/>
              <a:sym typeface="Calibri"/>
            </a:endParaRPr>
          </a:p>
          <a:p>
            <a:pPr indent="-317500" lvl="0" marL="457200" marR="0" rtl="0" algn="just">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Time series analysis( ARIMA) for each product</a:t>
            </a:r>
            <a:endParaRPr b="0" i="0" sz="1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b="0" i="0" lang="tr" sz="1400" u="none" cap="none" strike="noStrike">
                <a:solidFill>
                  <a:schemeClr val="dk1"/>
                </a:solidFill>
                <a:latin typeface="Calibri"/>
                <a:ea typeface="Calibri"/>
                <a:cs typeface="Calibri"/>
                <a:sym typeface="Calibri"/>
              </a:rPr>
              <a:t>We achieved the best prediction performance with grouping by month for all products.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460" name="Google Shape;460;p19"/>
          <p:cNvPicPr preferRelativeResize="0"/>
          <p:nvPr/>
        </p:nvPicPr>
        <p:blipFill rotWithShape="1">
          <a:blip r:embed="rId4">
            <a:alphaModFix/>
          </a:blip>
          <a:srcRect b="0" l="0" r="0" t="0"/>
          <a:stretch/>
        </p:blipFill>
        <p:spPr>
          <a:xfrm>
            <a:off x="7058525" y="51800"/>
            <a:ext cx="1074051" cy="1074051"/>
          </a:xfrm>
          <a:prstGeom prst="rect">
            <a:avLst/>
          </a:prstGeom>
          <a:noFill/>
          <a:ln>
            <a:noFill/>
          </a:ln>
        </p:spPr>
      </p:pic>
      <p:pic>
        <p:nvPicPr>
          <p:cNvPr id="461" name="Google Shape;461;p19"/>
          <p:cNvPicPr preferRelativeResize="0"/>
          <p:nvPr/>
        </p:nvPicPr>
        <p:blipFill rotWithShape="1">
          <a:blip r:embed="rId5">
            <a:alphaModFix/>
          </a:blip>
          <a:srcRect b="0" l="0" r="0" t="0"/>
          <a:stretch/>
        </p:blipFill>
        <p:spPr>
          <a:xfrm>
            <a:off x="107475" y="1713975"/>
            <a:ext cx="4026625" cy="26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Why content matters (no matter what type of marketer you are)" id="215" name="Google Shape;215;p2"/>
          <p:cNvPicPr preferRelativeResize="0"/>
          <p:nvPr/>
        </p:nvPicPr>
        <p:blipFill rotWithShape="1">
          <a:blip r:embed="rId3">
            <a:alphaModFix/>
          </a:blip>
          <a:srcRect b="21529" l="0" r="0" t="24364"/>
          <a:stretch/>
        </p:blipFill>
        <p:spPr>
          <a:xfrm>
            <a:off x="15" y="8"/>
            <a:ext cx="9144000" cy="278752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216" name="Google Shape;216;p2"/>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sp>
        <p:nvSpPr>
          <p:cNvPr id="217" name="Google Shape;217;p2"/>
          <p:cNvSpPr/>
          <p:nvPr/>
        </p:nvSpPr>
        <p:spPr>
          <a:xfrm>
            <a:off x="429370" y="3916582"/>
            <a:ext cx="8229600" cy="13716"/>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8" name="Google Shape;218;p2"/>
          <p:cNvSpPr txBox="1"/>
          <p:nvPr/>
        </p:nvSpPr>
        <p:spPr>
          <a:xfrm>
            <a:off x="606050" y="3108225"/>
            <a:ext cx="13074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Business Understanding </a:t>
            </a:r>
            <a:endParaRPr b="1" i="0" sz="1000" u="none" cap="none" strike="noStrike">
              <a:solidFill>
                <a:srgbClr val="000000"/>
              </a:solidFill>
              <a:latin typeface="Calibri"/>
              <a:ea typeface="Calibri"/>
              <a:cs typeface="Calibri"/>
              <a:sym typeface="Calibri"/>
            </a:endParaRPr>
          </a:p>
        </p:txBody>
      </p:sp>
      <p:sp>
        <p:nvSpPr>
          <p:cNvPr id="219" name="Google Shape;219;p2"/>
          <p:cNvSpPr txBox="1"/>
          <p:nvPr/>
        </p:nvSpPr>
        <p:spPr>
          <a:xfrm>
            <a:off x="1368050" y="4175025"/>
            <a:ext cx="13074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Data</a:t>
            </a:r>
            <a:endParaRPr b="1" i="0" sz="14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Understanding </a:t>
            </a:r>
            <a:endParaRPr b="1" i="0" sz="1000" u="none" cap="none" strike="noStrike">
              <a:solidFill>
                <a:srgbClr val="000000"/>
              </a:solidFill>
              <a:latin typeface="Calibri"/>
              <a:ea typeface="Calibri"/>
              <a:cs typeface="Calibri"/>
              <a:sym typeface="Calibri"/>
            </a:endParaRPr>
          </a:p>
        </p:txBody>
      </p:sp>
      <p:sp>
        <p:nvSpPr>
          <p:cNvPr id="220" name="Google Shape;220;p2"/>
          <p:cNvSpPr txBox="1"/>
          <p:nvPr/>
        </p:nvSpPr>
        <p:spPr>
          <a:xfrm>
            <a:off x="2663450" y="3108225"/>
            <a:ext cx="13074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Feature Engineering</a:t>
            </a:r>
            <a:endParaRPr b="1" i="0" sz="1000" u="none" cap="none" strike="noStrike">
              <a:solidFill>
                <a:srgbClr val="000000"/>
              </a:solidFill>
              <a:latin typeface="Calibri"/>
              <a:ea typeface="Calibri"/>
              <a:cs typeface="Calibri"/>
              <a:sym typeface="Calibri"/>
            </a:endParaRPr>
          </a:p>
        </p:txBody>
      </p:sp>
      <p:sp>
        <p:nvSpPr>
          <p:cNvPr id="221" name="Google Shape;221;p2"/>
          <p:cNvSpPr txBox="1"/>
          <p:nvPr/>
        </p:nvSpPr>
        <p:spPr>
          <a:xfrm>
            <a:off x="3730250" y="4175025"/>
            <a:ext cx="13074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Data Visualization</a:t>
            </a:r>
            <a:endParaRPr b="1" i="0" sz="1000" u="none" cap="none" strike="noStrike">
              <a:solidFill>
                <a:srgbClr val="000000"/>
              </a:solidFill>
              <a:latin typeface="Calibri"/>
              <a:ea typeface="Calibri"/>
              <a:cs typeface="Calibri"/>
              <a:sym typeface="Calibri"/>
            </a:endParaRPr>
          </a:p>
        </p:txBody>
      </p:sp>
      <p:sp>
        <p:nvSpPr>
          <p:cNvPr id="222" name="Google Shape;222;p2"/>
          <p:cNvSpPr txBox="1"/>
          <p:nvPr/>
        </p:nvSpPr>
        <p:spPr>
          <a:xfrm>
            <a:off x="6321050" y="4251225"/>
            <a:ext cx="1307400" cy="378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Modelling</a:t>
            </a:r>
            <a:endParaRPr b="1" i="0" sz="1000" u="none" cap="none" strike="noStrike">
              <a:solidFill>
                <a:srgbClr val="000000"/>
              </a:solidFill>
              <a:latin typeface="Calibri"/>
              <a:ea typeface="Calibri"/>
              <a:cs typeface="Calibri"/>
              <a:sym typeface="Calibri"/>
            </a:endParaRPr>
          </a:p>
        </p:txBody>
      </p:sp>
      <p:sp>
        <p:nvSpPr>
          <p:cNvPr id="223" name="Google Shape;223;p2"/>
          <p:cNvSpPr txBox="1"/>
          <p:nvPr/>
        </p:nvSpPr>
        <p:spPr>
          <a:xfrm>
            <a:off x="5101850" y="3108225"/>
            <a:ext cx="13074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Data Pre-Processing</a:t>
            </a:r>
            <a:endParaRPr b="1" i="0" sz="1000" u="none" cap="none" strike="noStrike">
              <a:solidFill>
                <a:srgbClr val="000000"/>
              </a:solidFill>
              <a:latin typeface="Calibri"/>
              <a:ea typeface="Calibri"/>
              <a:cs typeface="Calibri"/>
              <a:sym typeface="Calibri"/>
            </a:endParaRPr>
          </a:p>
        </p:txBody>
      </p:sp>
      <p:sp>
        <p:nvSpPr>
          <p:cNvPr id="224" name="Google Shape;224;p2"/>
          <p:cNvSpPr txBox="1"/>
          <p:nvPr/>
        </p:nvSpPr>
        <p:spPr>
          <a:xfrm>
            <a:off x="7387850" y="3260625"/>
            <a:ext cx="1307400" cy="378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1" i="0" lang="tr" sz="1400" u="none" cap="none" strike="noStrike">
                <a:solidFill>
                  <a:schemeClr val="dk1"/>
                </a:solidFill>
                <a:latin typeface="Calibri"/>
                <a:ea typeface="Calibri"/>
                <a:cs typeface="Calibri"/>
                <a:sym typeface="Calibri"/>
              </a:rPr>
              <a:t>Conclusion</a:t>
            </a:r>
            <a:endParaRPr b="1" i="0" sz="1000" u="none" cap="none" strike="noStrike">
              <a:solidFill>
                <a:srgbClr val="000000"/>
              </a:solidFill>
              <a:latin typeface="Calibri"/>
              <a:ea typeface="Calibri"/>
              <a:cs typeface="Calibri"/>
              <a:sym typeface="Calibri"/>
            </a:endParaRPr>
          </a:p>
        </p:txBody>
      </p:sp>
      <p:sp>
        <p:nvSpPr>
          <p:cNvPr id="225" name="Google Shape;225;p2"/>
          <p:cNvSpPr/>
          <p:nvPr/>
        </p:nvSpPr>
        <p:spPr>
          <a:xfrm rot="5400000">
            <a:off x="1100198" y="38036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6" name="Google Shape;226;p2"/>
          <p:cNvSpPr/>
          <p:nvPr/>
        </p:nvSpPr>
        <p:spPr>
          <a:xfrm rot="5400000">
            <a:off x="3157598" y="38036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7" name="Google Shape;227;p2"/>
          <p:cNvSpPr/>
          <p:nvPr/>
        </p:nvSpPr>
        <p:spPr>
          <a:xfrm rot="5400000">
            <a:off x="5595998" y="38036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8" name="Google Shape;228;p2"/>
          <p:cNvSpPr/>
          <p:nvPr/>
        </p:nvSpPr>
        <p:spPr>
          <a:xfrm rot="5400000">
            <a:off x="6662798" y="40322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9" name="Google Shape;229;p2"/>
          <p:cNvSpPr/>
          <p:nvPr/>
        </p:nvSpPr>
        <p:spPr>
          <a:xfrm rot="5400000">
            <a:off x="7805798" y="38036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0" name="Google Shape;230;p2"/>
          <p:cNvSpPr/>
          <p:nvPr/>
        </p:nvSpPr>
        <p:spPr>
          <a:xfrm rot="5400000">
            <a:off x="4224398" y="40322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1" name="Google Shape;231;p2"/>
          <p:cNvSpPr/>
          <p:nvPr/>
        </p:nvSpPr>
        <p:spPr>
          <a:xfrm rot="5400000">
            <a:off x="1862198" y="4032203"/>
            <a:ext cx="246888" cy="13167"/>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20"/>
          <p:cNvSpPr/>
          <p:nvPr/>
        </p:nvSpPr>
        <p:spPr>
          <a:xfrm flipH="1">
            <a:off x="-3" y="-1"/>
            <a:ext cx="9144000" cy="1193100"/>
          </a:xfrm>
          <a:prstGeom prst="rect">
            <a:avLst/>
          </a:prstGeom>
          <a:gradFill>
            <a:gsLst>
              <a:gs pos="0">
                <a:srgbClr val="000000"/>
              </a:gs>
              <a:gs pos="100000">
                <a:srgbClr val="2F5496"/>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7" name="Google Shape;467;p20"/>
          <p:cNvSpPr/>
          <p:nvPr/>
        </p:nvSpPr>
        <p:spPr>
          <a:xfrm flipH="1" rot="10800000">
            <a:off x="-2" y="-44"/>
            <a:ext cx="6086400" cy="1193100"/>
          </a:xfrm>
          <a:prstGeom prst="rect">
            <a:avLst/>
          </a:prstGeom>
          <a:gradFill>
            <a:gsLst>
              <a:gs pos="0">
                <a:srgbClr val="1077D2"/>
              </a:gs>
              <a:gs pos="100000">
                <a:srgbClr val="09315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8" name="Google Shape;468;p20"/>
          <p:cNvSpPr/>
          <p:nvPr/>
        </p:nvSpPr>
        <p:spPr>
          <a:xfrm flipH="1">
            <a:off x="6086398" y="-1"/>
            <a:ext cx="3057600" cy="1193100"/>
          </a:xfrm>
          <a:prstGeom prst="rect">
            <a:avLst/>
          </a:prstGeom>
          <a:gradFill>
            <a:gsLst>
              <a:gs pos="0">
                <a:srgbClr val="4472C4">
                  <a:alpha val="65490"/>
                </a:srgbClr>
              </a:gs>
              <a:gs pos="100000">
                <a:srgbClr val="000000">
                  <a:alpha val="29411"/>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9" name="Google Shape;469;p20"/>
          <p:cNvSpPr/>
          <p:nvPr/>
        </p:nvSpPr>
        <p:spPr>
          <a:xfrm>
            <a:off x="344513" y="-1"/>
            <a:ext cx="8799600" cy="1198200"/>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7999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0" name="Google Shape;470;p20"/>
          <p:cNvSpPr txBox="1"/>
          <p:nvPr>
            <p:ph type="title"/>
          </p:nvPr>
        </p:nvSpPr>
        <p:spPr>
          <a:xfrm>
            <a:off x="1028700" y="220900"/>
            <a:ext cx="5057700" cy="775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alibri"/>
              <a:buNone/>
            </a:pPr>
            <a:r>
              <a:rPr lang="tr" sz="3000">
                <a:solidFill>
                  <a:schemeClr val="lt1"/>
                </a:solidFill>
              </a:rPr>
              <a:t>To-Do List</a:t>
            </a:r>
            <a:endParaRPr sz="3000">
              <a:solidFill>
                <a:schemeClr val="lt1"/>
              </a:solidFill>
            </a:endParaRPr>
          </a:p>
        </p:txBody>
      </p:sp>
      <p:pic>
        <p:nvPicPr>
          <p:cNvPr id="471" name="Google Shape;471;p20"/>
          <p:cNvPicPr preferRelativeResize="0"/>
          <p:nvPr/>
        </p:nvPicPr>
        <p:blipFill rotWithShape="1">
          <a:blip r:embed="rId3">
            <a:alphaModFix/>
          </a:blip>
          <a:srcRect b="0" l="0" r="0" t="0"/>
          <a:stretch/>
        </p:blipFill>
        <p:spPr>
          <a:xfrm>
            <a:off x="7759688" y="4859369"/>
            <a:ext cx="1384312" cy="284131"/>
          </a:xfrm>
          <a:prstGeom prst="rect">
            <a:avLst/>
          </a:prstGeom>
          <a:noFill/>
          <a:ln>
            <a:noFill/>
          </a:ln>
        </p:spPr>
      </p:pic>
      <p:sp>
        <p:nvSpPr>
          <p:cNvPr id="472" name="Google Shape;472;p20"/>
          <p:cNvSpPr txBox="1"/>
          <p:nvPr/>
        </p:nvSpPr>
        <p:spPr>
          <a:xfrm>
            <a:off x="4095000" y="1968800"/>
            <a:ext cx="5624400" cy="2609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chemeClr val="dk1"/>
                </a:solidFill>
                <a:latin typeface="Calibri"/>
                <a:ea typeface="Calibri"/>
                <a:cs typeface="Calibri"/>
                <a:sym typeface="Calibri"/>
              </a:rPr>
              <a:t>The next steps would be;</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Grouping the data by Province and make prediction.</a:t>
            </a:r>
            <a:endParaRPr b="0" i="0" sz="1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Building a separate model for high sale volume products.</a:t>
            </a:r>
            <a:endParaRPr b="0" i="0" sz="1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And building another model for low sale volume products</a:t>
            </a:r>
            <a:endParaRPr b="0" i="0" sz="1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tr" sz="1400" u="none" cap="none" strike="noStrike">
                <a:solidFill>
                  <a:schemeClr val="dk1"/>
                </a:solidFill>
                <a:latin typeface="Calibri"/>
                <a:ea typeface="Calibri"/>
                <a:cs typeface="Calibri"/>
                <a:sym typeface="Calibri"/>
              </a:rPr>
              <a:t>Local and Global explainability with SHAP library.</a:t>
            </a:r>
            <a:endParaRPr b="0" i="0" sz="1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473" name="Google Shape;473;p20"/>
          <p:cNvPicPr preferRelativeResize="0"/>
          <p:nvPr/>
        </p:nvPicPr>
        <p:blipFill rotWithShape="1">
          <a:blip r:embed="rId4">
            <a:alphaModFix/>
          </a:blip>
          <a:srcRect b="0" l="0" r="0" t="0"/>
          <a:stretch/>
        </p:blipFill>
        <p:spPr>
          <a:xfrm>
            <a:off x="7130550" y="76200"/>
            <a:ext cx="996100" cy="996100"/>
          </a:xfrm>
          <a:prstGeom prst="rect">
            <a:avLst/>
          </a:prstGeom>
          <a:noFill/>
          <a:ln>
            <a:noFill/>
          </a:ln>
        </p:spPr>
      </p:pic>
      <p:pic>
        <p:nvPicPr>
          <p:cNvPr id="474" name="Google Shape;474;p20"/>
          <p:cNvPicPr preferRelativeResize="0"/>
          <p:nvPr/>
        </p:nvPicPr>
        <p:blipFill rotWithShape="1">
          <a:blip r:embed="rId5">
            <a:alphaModFix/>
          </a:blip>
          <a:srcRect b="0" l="0" r="0" t="0"/>
          <a:stretch/>
        </p:blipFill>
        <p:spPr>
          <a:xfrm>
            <a:off x="128100" y="1876850"/>
            <a:ext cx="3752376" cy="265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pic>
        <p:nvPicPr>
          <p:cNvPr id="479" name="Google Shape;479;p21"/>
          <p:cNvPicPr preferRelativeResize="0"/>
          <p:nvPr/>
        </p:nvPicPr>
        <p:blipFill rotWithShape="1">
          <a:blip r:embed="rId3">
            <a:alphaModFix/>
          </a:blip>
          <a:srcRect b="0" l="0" r="0" t="0"/>
          <a:stretch/>
        </p:blipFill>
        <p:spPr>
          <a:xfrm rot="10800000">
            <a:off x="0" y="14702"/>
            <a:ext cx="9245200" cy="5132800"/>
          </a:xfrm>
          <a:prstGeom prst="rect">
            <a:avLst/>
          </a:prstGeom>
          <a:noFill/>
          <a:ln>
            <a:noFill/>
          </a:ln>
        </p:spPr>
      </p:pic>
      <p:sp>
        <p:nvSpPr>
          <p:cNvPr id="480" name="Google Shape;480;p21"/>
          <p:cNvSpPr txBox="1"/>
          <p:nvPr>
            <p:ph type="title"/>
          </p:nvPr>
        </p:nvSpPr>
        <p:spPr>
          <a:xfrm>
            <a:off x="774500" y="397178"/>
            <a:ext cx="7362000" cy="636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11111"/>
              <a:buFont typeface="Calibri"/>
              <a:buNone/>
            </a:pPr>
            <a:r>
              <a:rPr b="1" lang="tr" sz="3800">
                <a:solidFill>
                  <a:schemeClr val="accent1"/>
                </a:solidFill>
              </a:rPr>
              <a:t>THANK YOU FOR YOUR ATTENTION!</a:t>
            </a:r>
            <a:endParaRPr b="1" sz="1100">
              <a:solidFill>
                <a:schemeClr val="accent1"/>
              </a:solidFill>
            </a:endParaRPr>
          </a:p>
        </p:txBody>
      </p:sp>
      <p:pic>
        <p:nvPicPr>
          <p:cNvPr descr="Teşekkürler – Rakamlar Yalan Söylemez (2018 Versiyonu)InkJet Magazine" id="481" name="Google Shape;481;p21"/>
          <p:cNvPicPr preferRelativeResize="0"/>
          <p:nvPr>
            <p:ph idx="1" type="body"/>
          </p:nvPr>
        </p:nvPicPr>
        <p:blipFill rotWithShape="1">
          <a:blip r:embed="rId4">
            <a:alphaModFix/>
          </a:blip>
          <a:srcRect b="1649" l="1877" r="817" t="2464"/>
          <a:stretch/>
        </p:blipFill>
        <p:spPr>
          <a:xfrm>
            <a:off x="1007500" y="1027644"/>
            <a:ext cx="7069800" cy="3709200"/>
          </a:xfrm>
          <a:prstGeom prst="rect">
            <a:avLst/>
          </a:prstGeom>
          <a:noFill/>
          <a:ln>
            <a:noFill/>
          </a:ln>
        </p:spPr>
      </p:pic>
      <p:pic>
        <p:nvPicPr>
          <p:cNvPr descr="Logo&#10;&#10;Description automatically generated" id="482" name="Google Shape;482;p21"/>
          <p:cNvPicPr preferRelativeResize="0"/>
          <p:nvPr/>
        </p:nvPicPr>
        <p:blipFill rotWithShape="1">
          <a:blip r:embed="rId5">
            <a:alphaModFix/>
          </a:blip>
          <a:srcRect b="0" l="0" r="0" t="0"/>
          <a:stretch/>
        </p:blipFill>
        <p:spPr>
          <a:xfrm>
            <a:off x="7759688" y="4859369"/>
            <a:ext cx="1384312" cy="284131"/>
          </a:xfrm>
          <a:prstGeom prst="rect">
            <a:avLst/>
          </a:prstGeom>
          <a:noFill/>
          <a:ln>
            <a:noFill/>
          </a:ln>
        </p:spPr>
      </p:pic>
      <p:pic>
        <p:nvPicPr>
          <p:cNvPr id="483" name="Google Shape;483;p21"/>
          <p:cNvPicPr preferRelativeResize="0"/>
          <p:nvPr/>
        </p:nvPicPr>
        <p:blipFill rotWithShape="1">
          <a:blip r:embed="rId6">
            <a:alphaModFix/>
          </a:blip>
          <a:srcRect b="0" l="0" r="0" t="0"/>
          <a:stretch/>
        </p:blipFill>
        <p:spPr>
          <a:xfrm>
            <a:off x="8077200" y="135500"/>
            <a:ext cx="759850" cy="75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pic>
        <p:nvPicPr>
          <p:cNvPr id="236" name="Google Shape;236;p3"/>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237" name="Google Shape;237;p3"/>
          <p:cNvSpPr txBox="1"/>
          <p:nvPr>
            <p:ph type="title"/>
          </p:nvPr>
        </p:nvSpPr>
        <p:spPr>
          <a:xfrm>
            <a:off x="480060" y="244027"/>
            <a:ext cx="3276600" cy="1467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lang="tr" sz="4100"/>
              <a:t>Business Understanding</a:t>
            </a:r>
            <a:endParaRPr sz="4100"/>
          </a:p>
        </p:txBody>
      </p:sp>
      <p:sp>
        <p:nvSpPr>
          <p:cNvPr id="238" name="Google Shape;238;p3"/>
          <p:cNvSpPr/>
          <p:nvPr/>
        </p:nvSpPr>
        <p:spPr>
          <a:xfrm>
            <a:off x="480048" y="1940263"/>
            <a:ext cx="3179369" cy="19705"/>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1"/>
          </a:solidFill>
          <a:ln cap="rnd" cmpd="sng" w="444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9" name="Google Shape;239;p3"/>
          <p:cNvSpPr txBox="1"/>
          <p:nvPr>
            <p:ph idx="1" type="body"/>
          </p:nvPr>
        </p:nvSpPr>
        <p:spPr>
          <a:xfrm>
            <a:off x="386300" y="2154675"/>
            <a:ext cx="3276600" cy="2635800"/>
          </a:xfrm>
          <a:prstGeom prst="rect">
            <a:avLst/>
          </a:prstGeom>
          <a:noFill/>
          <a:ln>
            <a:noFill/>
          </a:ln>
        </p:spPr>
        <p:txBody>
          <a:bodyPr anchorCtr="0" anchor="t" bIns="34275" lIns="68575" spcFirstLastPara="1" rIns="68575" wrap="square" tIns="34275">
            <a:normAutofit lnSpcReduction="20000"/>
          </a:bodyPr>
          <a:lstStyle/>
          <a:p>
            <a:pPr indent="0" lvl="0" marL="0" rtl="0" algn="just">
              <a:lnSpc>
                <a:spcPct val="90000"/>
              </a:lnSpc>
              <a:spcBef>
                <a:spcPts val="0"/>
              </a:spcBef>
              <a:spcAft>
                <a:spcPts val="0"/>
              </a:spcAft>
              <a:buClr>
                <a:schemeClr val="dk1"/>
              </a:buClr>
              <a:buSzPts val="1700"/>
              <a:buNone/>
            </a:pPr>
            <a:r>
              <a:rPr lang="tr" sz="1700"/>
              <a:t>Since predicting to future sales holds crucial importance for a company to decide how to take action about production and purchasing operations, it is vital to build a model to predict next sale amounts in order to company can benefit from this significant  intel.</a:t>
            </a:r>
            <a:endParaRPr sz="1700"/>
          </a:p>
          <a:p>
            <a:pPr indent="0" lvl="0" marL="0" rtl="0" algn="just">
              <a:lnSpc>
                <a:spcPct val="90000"/>
              </a:lnSpc>
              <a:spcBef>
                <a:spcPts val="0"/>
              </a:spcBef>
              <a:spcAft>
                <a:spcPts val="0"/>
              </a:spcAft>
              <a:buClr>
                <a:schemeClr val="dk1"/>
              </a:buClr>
              <a:buSzPts val="1700"/>
              <a:buNone/>
            </a:pPr>
            <a:r>
              <a:t/>
            </a:r>
            <a:endParaRPr sz="1700"/>
          </a:p>
          <a:p>
            <a:pPr indent="0" lvl="0" marL="0" rtl="0" algn="just">
              <a:lnSpc>
                <a:spcPct val="90000"/>
              </a:lnSpc>
              <a:spcBef>
                <a:spcPts val="0"/>
              </a:spcBef>
              <a:spcAft>
                <a:spcPts val="0"/>
              </a:spcAft>
              <a:buClr>
                <a:schemeClr val="dk1"/>
              </a:buClr>
              <a:buSzPts val="1700"/>
              <a:buNone/>
            </a:pPr>
            <a:r>
              <a:rPr lang="tr" sz="1700"/>
              <a:t>Our project group aims to build a model that can predict next sale amounts.</a:t>
            </a:r>
            <a:endParaRPr sz="1100"/>
          </a:p>
          <a:p>
            <a:pPr indent="-76200" lvl="0" marL="177800" rtl="0" algn="just">
              <a:lnSpc>
                <a:spcPct val="90000"/>
              </a:lnSpc>
              <a:spcBef>
                <a:spcPts val="800"/>
              </a:spcBef>
              <a:spcAft>
                <a:spcPts val="0"/>
              </a:spcAft>
              <a:buClr>
                <a:schemeClr val="dk1"/>
              </a:buClr>
              <a:buSzPts val="1700"/>
              <a:buNone/>
            </a:pPr>
            <a:r>
              <a:t/>
            </a:r>
            <a:endParaRPr sz="1700"/>
          </a:p>
        </p:txBody>
      </p:sp>
      <p:pic>
        <p:nvPicPr>
          <p:cNvPr id="240" name="Google Shape;240;p3"/>
          <p:cNvPicPr preferRelativeResize="0"/>
          <p:nvPr/>
        </p:nvPicPr>
        <p:blipFill rotWithShape="1">
          <a:blip r:embed="rId4">
            <a:alphaModFix/>
          </a:blip>
          <a:srcRect b="0" l="15291" r="14497" t="0"/>
          <a:stretch/>
        </p:blipFill>
        <p:spPr>
          <a:xfrm>
            <a:off x="3983776" y="8"/>
            <a:ext cx="5159081" cy="51435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pic>
        <p:nvPicPr>
          <p:cNvPr id="245" name="Google Shape;245;p4"/>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246" name="Google Shape;246;p4"/>
          <p:cNvSpPr txBox="1"/>
          <p:nvPr>
            <p:ph type="title"/>
          </p:nvPr>
        </p:nvSpPr>
        <p:spPr>
          <a:xfrm>
            <a:off x="1982625" y="418475"/>
            <a:ext cx="4468500" cy="723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Calibri"/>
              <a:buNone/>
            </a:pPr>
            <a:r>
              <a:rPr lang="tr" sz="3900"/>
              <a:t>Data Understanding</a:t>
            </a:r>
            <a:endParaRPr sz="3900"/>
          </a:p>
        </p:txBody>
      </p:sp>
      <p:sp>
        <p:nvSpPr>
          <p:cNvPr id="247" name="Google Shape;247;p4"/>
          <p:cNvSpPr/>
          <p:nvPr/>
        </p:nvSpPr>
        <p:spPr>
          <a:xfrm flipH="1" rot="10800000">
            <a:off x="2132623" y="1339487"/>
            <a:ext cx="5843016"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8" name="Google Shape;248;p4"/>
          <p:cNvSpPr txBox="1"/>
          <p:nvPr>
            <p:ph idx="1" type="body"/>
          </p:nvPr>
        </p:nvSpPr>
        <p:spPr>
          <a:xfrm>
            <a:off x="3950950" y="1737890"/>
            <a:ext cx="5035200" cy="2570700"/>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chemeClr val="dk1"/>
              </a:buClr>
              <a:buSzPts val="1400"/>
              <a:buChar char="➔"/>
            </a:pPr>
            <a:r>
              <a:rPr lang="tr" sz="1400"/>
              <a:t>Product:</a:t>
            </a:r>
            <a:endParaRPr sz="1400"/>
          </a:p>
          <a:p>
            <a:pPr indent="-317500" lvl="0" marL="457200" rtl="0" algn="l">
              <a:lnSpc>
                <a:spcPct val="100000"/>
              </a:lnSpc>
              <a:spcBef>
                <a:spcPts val="0"/>
              </a:spcBef>
              <a:spcAft>
                <a:spcPts val="0"/>
              </a:spcAft>
              <a:buSzPts val="1400"/>
              <a:buChar char="●"/>
            </a:pPr>
            <a:r>
              <a:rPr lang="tr" sz="1400"/>
              <a:t>Product A : Chronic Gastroenterology, Sales volume proportional to the number of patients.</a:t>
            </a:r>
            <a:endParaRPr sz="1400"/>
          </a:p>
          <a:p>
            <a:pPr indent="-317500" lvl="0" marL="457200" rtl="0" algn="l">
              <a:lnSpc>
                <a:spcPct val="100000"/>
              </a:lnSpc>
              <a:spcBef>
                <a:spcPts val="0"/>
              </a:spcBef>
              <a:spcAft>
                <a:spcPts val="0"/>
              </a:spcAft>
              <a:buSzPts val="1400"/>
              <a:buChar char="●"/>
            </a:pPr>
            <a:r>
              <a:rPr lang="tr" sz="1400"/>
              <a:t>Product B : Acute: Painkiller.</a:t>
            </a:r>
            <a:endParaRPr sz="1400"/>
          </a:p>
          <a:p>
            <a:pPr indent="-317500" lvl="0" marL="457200" rtl="0" algn="l">
              <a:lnSpc>
                <a:spcPct val="100000"/>
              </a:lnSpc>
              <a:spcBef>
                <a:spcPts val="0"/>
              </a:spcBef>
              <a:spcAft>
                <a:spcPts val="0"/>
              </a:spcAft>
              <a:buSzPts val="1400"/>
              <a:buChar char="●"/>
            </a:pPr>
            <a:r>
              <a:rPr lang="tr" sz="1400"/>
              <a:t>Product C : Acute : Digestive System, for children 0-4 years old.</a:t>
            </a:r>
            <a:endParaRPr sz="1400"/>
          </a:p>
          <a:p>
            <a:pPr indent="-317500" lvl="0" marL="457200" rtl="0" algn="l">
              <a:lnSpc>
                <a:spcPct val="100000"/>
              </a:lnSpc>
              <a:spcBef>
                <a:spcPts val="0"/>
              </a:spcBef>
              <a:spcAft>
                <a:spcPts val="0"/>
              </a:spcAft>
              <a:buSzPts val="1400"/>
              <a:buChar char="●"/>
            </a:pPr>
            <a:r>
              <a:rPr lang="tr" sz="1400"/>
              <a:t>Product V : Vitamin.</a:t>
            </a:r>
            <a:endParaRPr sz="1400"/>
          </a:p>
          <a:p>
            <a:pPr indent="-317500" lvl="0" marL="457200" rtl="0" algn="l">
              <a:lnSpc>
                <a:spcPct val="100000"/>
              </a:lnSpc>
              <a:spcBef>
                <a:spcPts val="0"/>
              </a:spcBef>
              <a:spcAft>
                <a:spcPts val="0"/>
              </a:spcAft>
              <a:buSzPts val="1400"/>
              <a:buChar char="●"/>
            </a:pPr>
            <a:r>
              <a:rPr lang="tr" sz="1400"/>
              <a:t>Product X : Chronic: Urology, Patient group with a high average age.</a:t>
            </a:r>
            <a:endParaRPr sz="1400"/>
          </a:p>
          <a:p>
            <a:pPr indent="-177800" lvl="0" marL="177800" rtl="0" algn="l">
              <a:lnSpc>
                <a:spcPct val="100000"/>
              </a:lnSpc>
              <a:spcBef>
                <a:spcPts val="800"/>
              </a:spcBef>
              <a:spcAft>
                <a:spcPts val="0"/>
              </a:spcAft>
              <a:buClr>
                <a:schemeClr val="dk1"/>
              </a:buClr>
              <a:buSzPts val="1400"/>
              <a:buChar char="➔"/>
            </a:pPr>
            <a:r>
              <a:rPr lang="tr" sz="1400"/>
              <a:t>Period and Year Features: Dates for the sales.</a:t>
            </a:r>
            <a:endParaRPr sz="1400"/>
          </a:p>
          <a:p>
            <a:pPr indent="-177800" lvl="0" marL="177800" rtl="0" algn="l">
              <a:lnSpc>
                <a:spcPct val="100000"/>
              </a:lnSpc>
              <a:spcBef>
                <a:spcPts val="800"/>
              </a:spcBef>
              <a:spcAft>
                <a:spcPts val="0"/>
              </a:spcAft>
              <a:buClr>
                <a:schemeClr val="dk1"/>
              </a:buClr>
              <a:buSzPts val="1400"/>
              <a:buChar char="➔"/>
            </a:pPr>
            <a:r>
              <a:rPr lang="tr" sz="1400"/>
              <a:t>Province: The city information that product was sold.</a:t>
            </a:r>
            <a:endParaRPr sz="1400"/>
          </a:p>
          <a:p>
            <a:pPr indent="-177800" lvl="0" marL="177800" rtl="0" algn="l">
              <a:lnSpc>
                <a:spcPct val="100000"/>
              </a:lnSpc>
              <a:spcBef>
                <a:spcPts val="800"/>
              </a:spcBef>
              <a:spcAft>
                <a:spcPts val="0"/>
              </a:spcAft>
              <a:buClr>
                <a:schemeClr val="dk1"/>
              </a:buClr>
              <a:buSzPts val="1400"/>
              <a:buChar char="➔"/>
            </a:pPr>
            <a:r>
              <a:rPr lang="tr" sz="1400"/>
              <a:t>Quantity: The number of drug that was sold.</a:t>
            </a:r>
            <a:endParaRPr sz="1400"/>
          </a:p>
        </p:txBody>
      </p:sp>
      <p:pic>
        <p:nvPicPr>
          <p:cNvPr id="249" name="Google Shape;249;p4"/>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pic>
        <p:nvPicPr>
          <p:cNvPr id="250" name="Google Shape;250;p4"/>
          <p:cNvPicPr preferRelativeResize="0"/>
          <p:nvPr>
            <p:ph idx="1" type="body"/>
          </p:nvPr>
        </p:nvPicPr>
        <p:blipFill rotWithShape="1">
          <a:blip r:embed="rId5">
            <a:alphaModFix/>
          </a:blip>
          <a:srcRect b="0" l="0" r="0" t="0"/>
          <a:stretch/>
        </p:blipFill>
        <p:spPr>
          <a:xfrm>
            <a:off x="118900" y="1725425"/>
            <a:ext cx="3603600" cy="2849400"/>
          </a:xfrm>
          <a:prstGeom prst="rect">
            <a:avLst/>
          </a:prstGeom>
          <a:noFill/>
          <a:ln>
            <a:noFill/>
          </a:ln>
        </p:spPr>
      </p:pic>
      <p:sp>
        <p:nvSpPr>
          <p:cNvPr id="251" name="Google Shape;251;p4"/>
          <p:cNvSpPr txBox="1"/>
          <p:nvPr/>
        </p:nvSpPr>
        <p:spPr>
          <a:xfrm>
            <a:off x="656315" y="4574618"/>
            <a:ext cx="23280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 – Raw Data</a:t>
            </a:r>
            <a:endParaRPr b="1" i="0" sz="1100" u="none" cap="none" strike="noStrike">
              <a:solidFill>
                <a:schemeClr val="dk1"/>
              </a:solidFill>
              <a:latin typeface="Calibri"/>
              <a:ea typeface="Calibri"/>
              <a:cs typeface="Calibri"/>
              <a:sym typeface="Calibri"/>
            </a:endParaRPr>
          </a:p>
        </p:txBody>
      </p:sp>
      <p:pic>
        <p:nvPicPr>
          <p:cNvPr id="252" name="Google Shape;252;p4"/>
          <p:cNvPicPr preferRelativeResize="0"/>
          <p:nvPr/>
        </p:nvPicPr>
        <p:blipFill rotWithShape="1">
          <a:blip r:embed="rId6">
            <a:alphaModFix/>
          </a:blip>
          <a:srcRect b="0" l="0" r="0" t="0"/>
          <a:stretch/>
        </p:blipFill>
        <p:spPr>
          <a:xfrm>
            <a:off x="6540500" y="276834"/>
            <a:ext cx="941450" cy="9414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pic>
        <p:nvPicPr>
          <p:cNvPr id="257" name="Google Shape;257;p5"/>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pic>
        <p:nvPicPr>
          <p:cNvPr id="258" name="Google Shape;258;p5"/>
          <p:cNvPicPr preferRelativeResize="0"/>
          <p:nvPr/>
        </p:nvPicPr>
        <p:blipFill rotWithShape="1">
          <a:blip r:embed="rId4">
            <a:alphaModFix/>
          </a:blip>
          <a:srcRect b="0" l="0" r="0" t="0"/>
          <a:stretch/>
        </p:blipFill>
        <p:spPr>
          <a:xfrm>
            <a:off x="80475" y="1894950"/>
            <a:ext cx="8914650" cy="2228875"/>
          </a:xfrm>
          <a:prstGeom prst="rect">
            <a:avLst/>
          </a:prstGeom>
          <a:noFill/>
          <a:ln>
            <a:noFill/>
          </a:ln>
        </p:spPr>
      </p:pic>
      <p:pic>
        <p:nvPicPr>
          <p:cNvPr id="259" name="Google Shape;259;p5"/>
          <p:cNvPicPr preferRelativeResize="0"/>
          <p:nvPr/>
        </p:nvPicPr>
        <p:blipFill rotWithShape="1">
          <a:blip r:embed="rId5">
            <a:alphaModFix/>
          </a:blip>
          <a:srcRect b="0" l="0" r="0" t="0"/>
          <a:stretch/>
        </p:blipFill>
        <p:spPr>
          <a:xfrm>
            <a:off x="7759688" y="4859369"/>
            <a:ext cx="1384312" cy="284131"/>
          </a:xfrm>
          <a:prstGeom prst="rect">
            <a:avLst/>
          </a:prstGeom>
          <a:noFill/>
          <a:ln>
            <a:noFill/>
          </a:ln>
        </p:spPr>
      </p:pic>
      <p:sp>
        <p:nvSpPr>
          <p:cNvPr id="260" name="Google Shape;260;p5"/>
          <p:cNvSpPr txBox="1"/>
          <p:nvPr/>
        </p:nvSpPr>
        <p:spPr>
          <a:xfrm>
            <a:off x="3768047" y="4267855"/>
            <a:ext cx="2828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2 – New Features</a:t>
            </a:r>
            <a:endParaRPr b="1" i="0" sz="1100" u="none" cap="none" strike="noStrike">
              <a:solidFill>
                <a:schemeClr val="dk1"/>
              </a:solidFill>
              <a:latin typeface="Calibri"/>
              <a:ea typeface="Calibri"/>
              <a:cs typeface="Calibri"/>
              <a:sym typeface="Calibri"/>
            </a:endParaRPr>
          </a:p>
        </p:txBody>
      </p:sp>
      <p:sp>
        <p:nvSpPr>
          <p:cNvPr id="261" name="Google Shape;261;p5"/>
          <p:cNvSpPr txBox="1"/>
          <p:nvPr>
            <p:ph type="title"/>
          </p:nvPr>
        </p:nvSpPr>
        <p:spPr>
          <a:xfrm>
            <a:off x="1286100" y="185300"/>
            <a:ext cx="5893500" cy="10758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lang="tr" sz="3900"/>
              <a:t>Feature Engineering</a:t>
            </a:r>
            <a:endParaRPr sz="3900"/>
          </a:p>
        </p:txBody>
      </p:sp>
      <p:sp>
        <p:nvSpPr>
          <p:cNvPr id="262" name="Google Shape;262;p5"/>
          <p:cNvSpPr/>
          <p:nvPr/>
        </p:nvSpPr>
        <p:spPr>
          <a:xfrm flipH="1" rot="10800000">
            <a:off x="1613525" y="1339488"/>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63" name="Google Shape;263;p5"/>
          <p:cNvPicPr preferRelativeResize="0"/>
          <p:nvPr/>
        </p:nvPicPr>
        <p:blipFill rotWithShape="1">
          <a:blip r:embed="rId6">
            <a:alphaModFix/>
          </a:blip>
          <a:srcRect b="0" l="0" r="0" t="0"/>
          <a:stretch/>
        </p:blipFill>
        <p:spPr>
          <a:xfrm>
            <a:off x="6550325" y="185300"/>
            <a:ext cx="1075800" cy="1075800"/>
          </a:xfrm>
          <a:prstGeom prst="rect">
            <a:avLst/>
          </a:prstGeom>
          <a:noFill/>
          <a:ln>
            <a:noFill/>
          </a:ln>
        </p:spPr>
      </p:pic>
      <p:sp>
        <p:nvSpPr>
          <p:cNvPr id="264" name="Google Shape;264;p5"/>
          <p:cNvSpPr txBox="1"/>
          <p:nvPr/>
        </p:nvSpPr>
        <p:spPr>
          <a:xfrm>
            <a:off x="80475" y="4442475"/>
            <a:ext cx="73725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Arial"/>
              <a:buNone/>
            </a:pPr>
            <a:r>
              <a:rPr b="1" i="0" lang="tr" sz="800" u="none" cap="none" strike="noStrike">
                <a:solidFill>
                  <a:schemeClr val="hlink"/>
                </a:solidFill>
                <a:latin typeface="Roboto"/>
                <a:ea typeface="Roboto"/>
                <a:cs typeface="Roboto"/>
                <a:sym typeface="Roboto"/>
              </a:rPr>
              <a:t>Web Page of the Data Source:</a:t>
            </a:r>
            <a:endParaRPr b="1" i="0" sz="800" u="none" cap="none" strike="noStrike">
              <a:solidFill>
                <a:schemeClr val="hlink"/>
              </a:solidFill>
              <a:latin typeface="Roboto"/>
              <a:ea typeface="Roboto"/>
              <a:cs typeface="Roboto"/>
              <a:sym typeface="Roboto"/>
            </a:endParaRPr>
          </a:p>
          <a:p>
            <a:pPr indent="-177800" lvl="0" marL="177800" marR="0" rtl="0" algn="l">
              <a:lnSpc>
                <a:spcPct val="100000"/>
              </a:lnSpc>
              <a:spcBef>
                <a:spcPts val="0"/>
              </a:spcBef>
              <a:spcAft>
                <a:spcPts val="0"/>
              </a:spcAft>
              <a:buClr>
                <a:schemeClr val="hlink"/>
              </a:buClr>
              <a:buSzPts val="800"/>
              <a:buFont typeface="Calibri"/>
              <a:buAutoNum type="arabicParenR"/>
            </a:pPr>
            <a:r>
              <a:rPr b="1" i="0" lang="tr" sz="800" u="sng" cap="none" strike="noStrike">
                <a:solidFill>
                  <a:schemeClr val="hlink"/>
                </a:solidFill>
                <a:latin typeface="Roboto"/>
                <a:ea typeface="Roboto"/>
                <a:cs typeface="Roboto"/>
                <a:sym typeface="Roboto"/>
                <a:hlinkClick r:id="rId7"/>
              </a:rPr>
              <a:t>https://www.tcmb.goconnect/TR/TCMB+TR/Main+Menu/Istatistikler/Enflasyon+Verileri/Tuketici+Fiyatlariv.tr/wps/wcm/</a:t>
            </a:r>
            <a:endParaRPr b="1" i="0" sz="800" u="none" cap="none" strike="noStrike">
              <a:solidFill>
                <a:schemeClr val="hlink"/>
              </a:solidFill>
              <a:latin typeface="Roboto"/>
              <a:ea typeface="Roboto"/>
              <a:cs typeface="Roboto"/>
              <a:sym typeface="Roboto"/>
            </a:endParaRPr>
          </a:p>
          <a:p>
            <a:pPr indent="-177800" lvl="0" marL="177800" marR="0" rtl="0" algn="l">
              <a:lnSpc>
                <a:spcPct val="100000"/>
              </a:lnSpc>
              <a:spcBef>
                <a:spcPts val="0"/>
              </a:spcBef>
              <a:spcAft>
                <a:spcPts val="0"/>
              </a:spcAft>
              <a:buClr>
                <a:schemeClr val="hlink"/>
              </a:buClr>
              <a:buSzPts val="800"/>
              <a:buFont typeface="Roboto"/>
              <a:buAutoNum type="arabicParenR"/>
            </a:pPr>
            <a:r>
              <a:rPr b="1" i="0" lang="tr" sz="800" u="sng" cap="none" strike="noStrike">
                <a:solidFill>
                  <a:schemeClr val="hlink"/>
                </a:solidFill>
                <a:latin typeface="Roboto"/>
                <a:ea typeface="Roboto"/>
                <a:cs typeface="Roboto"/>
                <a:sym typeface="Roboto"/>
                <a:hlinkClick r:id="rId8"/>
              </a:rPr>
              <a:t>https://www.tcmb.gov.tr/wps/wcm/connect/tr/tcmb+tr/main+menu/istatistikler/doviz+kurlari/reel+efektif+doviz+kuruu</a:t>
            </a:r>
            <a:r>
              <a:rPr b="1" i="0" lang="tr" sz="800" u="sng" cap="none" strike="noStrike">
                <a:solidFill>
                  <a:schemeClr val="dk1"/>
                </a:solidFill>
                <a:latin typeface="Roboto"/>
                <a:ea typeface="Roboto"/>
                <a:cs typeface="Roboto"/>
                <a:sym typeface="Roboto"/>
              </a:rPr>
              <a:t> </a:t>
            </a:r>
            <a:endParaRPr b="1" i="0" sz="800" u="sng"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6"/>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270" name="Google Shape;270;p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tr" sz="1500"/>
              <a:t>Graph - Total Quantity and TUFE Annual Change</a:t>
            </a:r>
            <a:endParaRPr b="1" sz="1500"/>
          </a:p>
        </p:txBody>
      </p:sp>
      <p:pic>
        <p:nvPicPr>
          <p:cNvPr id="271" name="Google Shape;271;p6"/>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sp>
        <p:nvSpPr>
          <p:cNvPr id="272" name="Google Shape;272;p6"/>
          <p:cNvSpPr txBox="1"/>
          <p:nvPr/>
        </p:nvSpPr>
        <p:spPr>
          <a:xfrm>
            <a:off x="1032553" y="4713413"/>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3  –  Total Quantity vs Time Line Plot</a:t>
            </a:r>
            <a:endParaRPr b="1" i="0" sz="1100" u="none" cap="none" strike="noStrike">
              <a:solidFill>
                <a:schemeClr val="dk1"/>
              </a:solidFill>
              <a:latin typeface="Calibri"/>
              <a:ea typeface="Calibri"/>
              <a:cs typeface="Calibri"/>
              <a:sym typeface="Calibri"/>
            </a:endParaRPr>
          </a:p>
        </p:txBody>
      </p:sp>
      <p:sp>
        <p:nvSpPr>
          <p:cNvPr id="273" name="Google Shape;273;p6"/>
          <p:cNvSpPr txBox="1"/>
          <p:nvPr/>
        </p:nvSpPr>
        <p:spPr>
          <a:xfrm>
            <a:off x="5192303" y="4702366"/>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4  –  Annual TUFE Change vs Time Line Plot</a:t>
            </a:r>
            <a:endParaRPr b="1" i="0" sz="1100" u="none" cap="none" strike="noStrike">
              <a:solidFill>
                <a:schemeClr val="dk1"/>
              </a:solidFill>
              <a:latin typeface="Calibri"/>
              <a:ea typeface="Calibri"/>
              <a:cs typeface="Calibri"/>
              <a:sym typeface="Calibri"/>
            </a:endParaRPr>
          </a:p>
        </p:txBody>
      </p:sp>
      <p:sp>
        <p:nvSpPr>
          <p:cNvPr id="274" name="Google Shape;274;p6"/>
          <p:cNvSpPr/>
          <p:nvPr/>
        </p:nvSpPr>
        <p:spPr>
          <a:xfrm flipH="1" rot="10800000">
            <a:off x="1697225" y="986363"/>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75" name="Google Shape;275;p6"/>
          <p:cNvPicPr preferRelativeResize="0"/>
          <p:nvPr/>
        </p:nvPicPr>
        <p:blipFill rotWithShape="1">
          <a:blip r:embed="rId5">
            <a:alphaModFix/>
          </a:blip>
          <a:srcRect b="0" l="0" r="0" t="0"/>
          <a:stretch/>
        </p:blipFill>
        <p:spPr>
          <a:xfrm>
            <a:off x="146800" y="1268025"/>
            <a:ext cx="4372899" cy="3396850"/>
          </a:xfrm>
          <a:prstGeom prst="rect">
            <a:avLst/>
          </a:prstGeom>
          <a:noFill/>
          <a:ln>
            <a:noFill/>
          </a:ln>
        </p:spPr>
      </p:pic>
      <p:pic>
        <p:nvPicPr>
          <p:cNvPr id="276" name="Google Shape;276;p6"/>
          <p:cNvPicPr preferRelativeResize="0"/>
          <p:nvPr/>
        </p:nvPicPr>
        <p:blipFill rotWithShape="1">
          <a:blip r:embed="rId6">
            <a:alphaModFix/>
          </a:blip>
          <a:srcRect b="0" l="0" r="0" t="0"/>
          <a:stretch/>
        </p:blipFill>
        <p:spPr>
          <a:xfrm>
            <a:off x="4638575" y="1268025"/>
            <a:ext cx="4372899" cy="339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7"/>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pic>
        <p:nvPicPr>
          <p:cNvPr id="282" name="Google Shape;282;p7"/>
          <p:cNvPicPr preferRelativeResize="0"/>
          <p:nvPr/>
        </p:nvPicPr>
        <p:blipFill rotWithShape="1">
          <a:blip r:embed="rId4">
            <a:alphaModFix/>
          </a:blip>
          <a:srcRect b="0" l="0" r="0" t="0"/>
          <a:stretch/>
        </p:blipFill>
        <p:spPr>
          <a:xfrm>
            <a:off x="7888425" y="4842375"/>
            <a:ext cx="1229950" cy="252450"/>
          </a:xfrm>
          <a:prstGeom prst="rect">
            <a:avLst/>
          </a:prstGeom>
          <a:noFill/>
          <a:ln>
            <a:noFill/>
          </a:ln>
        </p:spPr>
      </p:pic>
      <p:sp>
        <p:nvSpPr>
          <p:cNvPr id="283" name="Google Shape;283;p7"/>
          <p:cNvSpPr txBox="1"/>
          <p:nvPr>
            <p:ph type="title"/>
          </p:nvPr>
        </p:nvSpPr>
        <p:spPr>
          <a:xfrm>
            <a:off x="781050" y="-30956"/>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tr" sz="1500"/>
              <a:t>Graph - Product vs Time</a:t>
            </a:r>
            <a:endParaRPr b="1" sz="1500"/>
          </a:p>
        </p:txBody>
      </p:sp>
      <p:sp>
        <p:nvSpPr>
          <p:cNvPr id="284" name="Google Shape;284;p7"/>
          <p:cNvSpPr/>
          <p:nvPr/>
        </p:nvSpPr>
        <p:spPr>
          <a:xfrm flipH="1" rot="10800000">
            <a:off x="1580862" y="648563"/>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5" name="Google Shape;285;p7"/>
          <p:cNvSpPr txBox="1"/>
          <p:nvPr/>
        </p:nvSpPr>
        <p:spPr>
          <a:xfrm>
            <a:off x="3319203" y="4713563"/>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5, 6, 7, 8  –  Product Types vs Time</a:t>
            </a:r>
            <a:endParaRPr b="1" i="0" sz="1100" u="none" cap="none" strike="noStrike">
              <a:solidFill>
                <a:schemeClr val="dk1"/>
              </a:solidFill>
              <a:latin typeface="Calibri"/>
              <a:ea typeface="Calibri"/>
              <a:cs typeface="Calibri"/>
              <a:sym typeface="Calibri"/>
            </a:endParaRPr>
          </a:p>
        </p:txBody>
      </p:sp>
      <p:pic>
        <p:nvPicPr>
          <p:cNvPr id="286" name="Google Shape;286;p7"/>
          <p:cNvPicPr preferRelativeResize="0"/>
          <p:nvPr/>
        </p:nvPicPr>
        <p:blipFill rotWithShape="1">
          <a:blip r:embed="rId5">
            <a:alphaModFix/>
          </a:blip>
          <a:srcRect b="0" l="0" r="0" t="0"/>
          <a:stretch/>
        </p:blipFill>
        <p:spPr>
          <a:xfrm>
            <a:off x="4571988" y="2813213"/>
            <a:ext cx="4461875" cy="1759125"/>
          </a:xfrm>
          <a:prstGeom prst="rect">
            <a:avLst/>
          </a:prstGeom>
          <a:noFill/>
          <a:ln>
            <a:noFill/>
          </a:ln>
        </p:spPr>
      </p:pic>
      <p:pic>
        <p:nvPicPr>
          <p:cNvPr id="287" name="Google Shape;287;p7"/>
          <p:cNvPicPr preferRelativeResize="0"/>
          <p:nvPr/>
        </p:nvPicPr>
        <p:blipFill rotWithShape="1">
          <a:blip r:embed="rId6">
            <a:alphaModFix/>
          </a:blip>
          <a:srcRect b="0" l="0" r="0" t="0"/>
          <a:stretch/>
        </p:blipFill>
        <p:spPr>
          <a:xfrm>
            <a:off x="-10500" y="938050"/>
            <a:ext cx="4511826" cy="1759125"/>
          </a:xfrm>
          <a:prstGeom prst="rect">
            <a:avLst/>
          </a:prstGeom>
          <a:noFill/>
          <a:ln>
            <a:noFill/>
          </a:ln>
        </p:spPr>
      </p:pic>
      <p:pic>
        <p:nvPicPr>
          <p:cNvPr id="288" name="Google Shape;288;p7"/>
          <p:cNvPicPr preferRelativeResize="0"/>
          <p:nvPr/>
        </p:nvPicPr>
        <p:blipFill rotWithShape="1">
          <a:blip r:embed="rId7">
            <a:alphaModFix/>
          </a:blip>
          <a:srcRect b="0" l="0" r="0" t="0"/>
          <a:stretch/>
        </p:blipFill>
        <p:spPr>
          <a:xfrm>
            <a:off x="4588213" y="950638"/>
            <a:ext cx="4429449" cy="1733925"/>
          </a:xfrm>
          <a:prstGeom prst="rect">
            <a:avLst/>
          </a:prstGeom>
          <a:noFill/>
          <a:ln>
            <a:noFill/>
          </a:ln>
        </p:spPr>
      </p:pic>
      <p:pic>
        <p:nvPicPr>
          <p:cNvPr id="289" name="Google Shape;289;p7"/>
          <p:cNvPicPr preferRelativeResize="0"/>
          <p:nvPr/>
        </p:nvPicPr>
        <p:blipFill rotWithShape="1">
          <a:blip r:embed="rId8">
            <a:alphaModFix/>
          </a:blip>
          <a:srcRect b="0" l="0" r="0" t="0"/>
          <a:stretch/>
        </p:blipFill>
        <p:spPr>
          <a:xfrm>
            <a:off x="-5250" y="2825813"/>
            <a:ext cx="4501326" cy="173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8"/>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295" name="Google Shape;295;p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tr" sz="1500"/>
              <a:t>Graph - Metropol vs Anadolu Product Sales Comparison</a:t>
            </a:r>
            <a:endParaRPr b="1" sz="1500"/>
          </a:p>
        </p:txBody>
      </p:sp>
      <p:pic>
        <p:nvPicPr>
          <p:cNvPr id="296" name="Google Shape;296;p8"/>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sp>
        <p:nvSpPr>
          <p:cNvPr id="297" name="Google Shape;297;p8"/>
          <p:cNvSpPr txBox="1"/>
          <p:nvPr/>
        </p:nvSpPr>
        <p:spPr>
          <a:xfrm>
            <a:off x="2774023" y="4715024"/>
            <a:ext cx="4315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9 – Product Sales of Metropol and Anadolu Comparison Bar Plot</a:t>
            </a:r>
            <a:endParaRPr b="1" i="0" sz="1100" u="none" cap="none" strike="noStrike">
              <a:solidFill>
                <a:schemeClr val="dk1"/>
              </a:solidFill>
              <a:latin typeface="Calibri"/>
              <a:ea typeface="Calibri"/>
              <a:cs typeface="Calibri"/>
              <a:sym typeface="Calibri"/>
            </a:endParaRPr>
          </a:p>
        </p:txBody>
      </p:sp>
      <p:sp>
        <p:nvSpPr>
          <p:cNvPr id="298" name="Google Shape;298;p8"/>
          <p:cNvSpPr/>
          <p:nvPr/>
        </p:nvSpPr>
        <p:spPr>
          <a:xfrm flipH="1" rot="10800000">
            <a:off x="1580862" y="1001688"/>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99" name="Google Shape;299;p8"/>
          <p:cNvPicPr preferRelativeResize="0"/>
          <p:nvPr/>
        </p:nvPicPr>
        <p:blipFill rotWithShape="1">
          <a:blip r:embed="rId5">
            <a:alphaModFix/>
          </a:blip>
          <a:srcRect b="0" l="0" r="0" t="0"/>
          <a:stretch/>
        </p:blipFill>
        <p:spPr>
          <a:xfrm>
            <a:off x="1203001" y="1342100"/>
            <a:ext cx="7269327" cy="3245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9"/>
          <p:cNvPicPr preferRelativeResize="0"/>
          <p:nvPr/>
        </p:nvPicPr>
        <p:blipFill rotWithShape="1">
          <a:blip r:embed="rId3">
            <a:alphaModFix amt="50000"/>
          </a:blip>
          <a:srcRect b="0" l="0" r="0" t="0"/>
          <a:stretch/>
        </p:blipFill>
        <p:spPr>
          <a:xfrm rot="10800000">
            <a:off x="-10500" y="-10024"/>
            <a:ext cx="9245200" cy="5175650"/>
          </a:xfrm>
          <a:prstGeom prst="rect">
            <a:avLst/>
          </a:prstGeom>
          <a:noFill/>
          <a:ln>
            <a:noFill/>
          </a:ln>
        </p:spPr>
      </p:pic>
      <p:sp>
        <p:nvSpPr>
          <p:cNvPr id="305" name="Google Shape;305;p9"/>
          <p:cNvSpPr txBox="1"/>
          <p:nvPr>
            <p:ph type="title"/>
          </p:nvPr>
        </p:nvSpPr>
        <p:spPr>
          <a:xfrm>
            <a:off x="628650" y="452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tr" sz="1500"/>
              <a:t>Graph - Sales With Respect To Regions</a:t>
            </a:r>
            <a:endParaRPr b="1" sz="1500"/>
          </a:p>
        </p:txBody>
      </p:sp>
      <p:pic>
        <p:nvPicPr>
          <p:cNvPr id="306" name="Google Shape;306;p9"/>
          <p:cNvPicPr preferRelativeResize="0"/>
          <p:nvPr/>
        </p:nvPicPr>
        <p:blipFill rotWithShape="1">
          <a:blip r:embed="rId4">
            <a:alphaModFix/>
          </a:blip>
          <a:srcRect b="0" l="0" r="0" t="0"/>
          <a:stretch/>
        </p:blipFill>
        <p:spPr>
          <a:xfrm>
            <a:off x="7759688" y="4859369"/>
            <a:ext cx="1384312" cy="284131"/>
          </a:xfrm>
          <a:prstGeom prst="rect">
            <a:avLst/>
          </a:prstGeom>
          <a:noFill/>
          <a:ln>
            <a:noFill/>
          </a:ln>
        </p:spPr>
      </p:pic>
      <p:sp>
        <p:nvSpPr>
          <p:cNvPr id="307" name="Google Shape;307;p9"/>
          <p:cNvSpPr txBox="1"/>
          <p:nvPr/>
        </p:nvSpPr>
        <p:spPr>
          <a:xfrm>
            <a:off x="3185247" y="4822180"/>
            <a:ext cx="3420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tr" sz="1100" u="none" cap="none" strike="noStrike">
                <a:solidFill>
                  <a:schemeClr val="dk1"/>
                </a:solidFill>
                <a:latin typeface="Calibri"/>
                <a:ea typeface="Calibri"/>
                <a:cs typeface="Calibri"/>
                <a:sym typeface="Calibri"/>
              </a:rPr>
              <a:t>Fig. 10 – Total Sales vs Regions Bar Plot</a:t>
            </a:r>
            <a:endParaRPr b="1" i="0" sz="1100" u="none" cap="none" strike="noStrike">
              <a:solidFill>
                <a:schemeClr val="dk1"/>
              </a:solidFill>
              <a:latin typeface="Calibri"/>
              <a:ea typeface="Calibri"/>
              <a:cs typeface="Calibri"/>
              <a:sym typeface="Calibri"/>
            </a:endParaRPr>
          </a:p>
        </p:txBody>
      </p:sp>
      <p:pic>
        <p:nvPicPr>
          <p:cNvPr id="308" name="Google Shape;308;p9"/>
          <p:cNvPicPr preferRelativeResize="0"/>
          <p:nvPr>
            <p:ph idx="1" type="body"/>
          </p:nvPr>
        </p:nvPicPr>
        <p:blipFill rotWithShape="1">
          <a:blip r:embed="rId5">
            <a:alphaModFix/>
          </a:blip>
          <a:srcRect b="0" l="0" r="0" t="0"/>
          <a:stretch/>
        </p:blipFill>
        <p:spPr>
          <a:xfrm>
            <a:off x="1886750" y="1004200"/>
            <a:ext cx="5450700" cy="3615300"/>
          </a:xfrm>
          <a:prstGeom prst="rect">
            <a:avLst/>
          </a:prstGeom>
          <a:noFill/>
          <a:ln>
            <a:noFill/>
          </a:ln>
        </p:spPr>
      </p:pic>
      <p:sp>
        <p:nvSpPr>
          <p:cNvPr id="309" name="Google Shape;309;p9"/>
          <p:cNvSpPr/>
          <p:nvPr/>
        </p:nvSpPr>
        <p:spPr>
          <a:xfrm flipH="1" rot="10800000">
            <a:off x="1697225" y="713938"/>
            <a:ext cx="6062472" cy="11384"/>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1"/>
          </a:solidFill>
          <a:ln cap="rnd" cmpd="sng" w="44450">
            <a:solidFill>
              <a:schemeClr val="accent1">
                <a:alpha val="74509"/>
              </a:scheme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